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9144000"/>
  <p:notesSz cx="6858000" cy="9144000"/>
  <p:embeddedFontLst>
    <p:embeddedFont>
      <p:font typeface="Amatic SC"/>
      <p:regular r:id="rId37"/>
      <p:bold r:id="rId38"/>
    </p:embeddedFont>
    <p:embeddedFont>
      <p:font typeface="Merriweath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6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AmaticSC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2.xml"/><Relationship Id="rId38" Type="http://schemas.openxmlformats.org/officeDocument/2006/relationships/font" Target="fonts/AmaticSC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Shape 1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Shape 1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Shape 1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Shape 18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Shape 1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Shape 18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Deborah we also came up with two of our strongest HMW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Shape 1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Shape 19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Shape 19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Shape 1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Shape 19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Shape 1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formulated our final strongest HMW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Shape 19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Shape 1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 put those HMW thoughts to good use, we created prototypes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Shape 1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Shape 19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Shape 19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-Assumptions: constant visual reminders increase productivity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-screen saver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Shape 1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Tested on Vivan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Place on his laptop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hape 19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Shape 1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Shape 1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Shape 1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Stern included, “Get off that website”, “You need to do your work”, “I know you can keep working”, and “stop slacking off”. The statements for passive aggressive included, “Is that a good idea?”, “You sure you want to do that?”, “Tasks don’t complete themselves”, and “What do you think you are doing?”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Shape 19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Shape 1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Shape 19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Shape 1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hape 19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Shape 19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Shape 19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Shape 1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Shape 20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Shape 20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 informed the user he received a notification in the status bar suggesting an activity. The user stepped through the functionality of the app through mock-button presses until his activity of choice was scheduled. We noted his reactions, including use case and points of frustration, as well as positive feedback.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Shape 1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Shape 20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Shape 2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Users didn’t like being told what to do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Shape 20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Shape 20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Shape 2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Shape 18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Shape 18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Shape 1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gathered lots of infortmations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-some people like  feel of traditional productivity methods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-the struggle of making the best use of a commute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Shape 18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Shape 1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realized we needed more information so we did some additional needfinding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Shape 18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Shape 18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Shape 18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Shape 1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Shape 1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F55D4B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-7997" y="-6007"/>
            <a:ext cx="9159995" cy="6870013"/>
            <a:chOff x="328725" y="2891150"/>
            <a:chExt cx="3447625" cy="2585725"/>
          </a:xfrm>
        </p:grpSpPr>
        <p:sp>
          <p:nvSpPr>
            <p:cNvPr id="10" name="Shape 10"/>
            <p:cNvSpPr/>
            <p:nvPr/>
          </p:nvSpPr>
          <p:spPr>
            <a:xfrm>
              <a:off x="1720050" y="500720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328725" y="4577925"/>
              <a:ext cx="118700" cy="33700"/>
            </a:xfrm>
            <a:custGeom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679650" y="4953325"/>
              <a:ext cx="58100" cy="57250"/>
            </a:xfrm>
            <a:custGeom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328725" y="4540050"/>
              <a:ext cx="117000" cy="36225"/>
            </a:xfrm>
            <a:custGeom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28725" y="4469350"/>
              <a:ext cx="96800" cy="23600"/>
            </a:xfrm>
            <a:custGeom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28725" y="4488700"/>
              <a:ext cx="98500" cy="32025"/>
            </a:xfrm>
            <a:custGeom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1618200" y="5157850"/>
              <a:ext cx="15175" cy="14350"/>
            </a:xfrm>
            <a:custGeom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1741075" y="5063575"/>
              <a:ext cx="55600" cy="57275"/>
            </a:xfrm>
            <a:custGeom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678800" y="5072850"/>
              <a:ext cx="59775" cy="56425"/>
            </a:xfrm>
            <a:custGeom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1659450" y="5014775"/>
              <a:ext cx="58100" cy="63150"/>
            </a:xfrm>
            <a:custGeom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25" y="4637675"/>
              <a:ext cx="140575" cy="37075"/>
            </a:xfrm>
            <a:custGeom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1583700" y="5002975"/>
              <a:ext cx="12650" cy="16875"/>
            </a:xfrm>
            <a:custGeom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1558450" y="4970150"/>
              <a:ext cx="57250" cy="63150"/>
            </a:xfrm>
            <a:custGeom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1318550" y="5127550"/>
              <a:ext cx="52225" cy="57275"/>
            </a:xfrm>
            <a:custGeom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328725" y="4609075"/>
              <a:ext cx="85025" cy="26100"/>
            </a:xfrm>
            <a:custGeom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328725" y="4657050"/>
              <a:ext cx="143950" cy="35375"/>
            </a:xfrm>
            <a:custGeom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955775" y="4552675"/>
              <a:ext cx="143950" cy="126275"/>
            </a:xfrm>
            <a:custGeom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28725" y="4675575"/>
              <a:ext cx="141425" cy="38725"/>
            </a:xfrm>
            <a:custGeom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320225" y="5209200"/>
              <a:ext cx="16875" cy="13500"/>
            </a:xfrm>
            <a:custGeom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328725" y="4393600"/>
              <a:ext cx="81650" cy="27800"/>
            </a:xfrm>
            <a:custGeom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261325" y="5218450"/>
              <a:ext cx="13475" cy="13500"/>
            </a:xfrm>
            <a:custGeom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28725" y="4558575"/>
              <a:ext cx="122050" cy="35375"/>
            </a:xfrm>
            <a:custGeom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1298350" y="5189850"/>
              <a:ext cx="59800" cy="55575"/>
            </a:xfrm>
            <a:custGeom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1241950" y="5199100"/>
              <a:ext cx="54750" cy="55575"/>
            </a:xfrm>
            <a:custGeom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1238600" y="5205825"/>
              <a:ext cx="11800" cy="50525"/>
            </a:xfrm>
            <a:custGeom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1279825" y="5156175"/>
              <a:ext cx="16025" cy="23600"/>
            </a:xfrm>
            <a:custGeom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257100" y="5134300"/>
              <a:ext cx="58950" cy="58925"/>
            </a:xfrm>
            <a:custGeom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1010500" y="2891150"/>
              <a:ext cx="2237250" cy="272750"/>
            </a:xfrm>
            <a:custGeom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328725" y="4410425"/>
              <a:ext cx="81650" cy="25275"/>
            </a:xfrm>
            <a:custGeom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328725" y="4446625"/>
              <a:ext cx="90075" cy="27800"/>
            </a:xfrm>
            <a:custGeom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28725" y="4515650"/>
              <a:ext cx="53875" cy="20225"/>
            </a:xfrm>
            <a:custGeom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480150" y="5161225"/>
              <a:ext cx="58950" cy="58100"/>
            </a:xfrm>
            <a:custGeom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599675" y="5145225"/>
              <a:ext cx="59800" cy="54750"/>
            </a:xfrm>
            <a:custGeom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1358950" y="5178900"/>
              <a:ext cx="57275" cy="63150"/>
            </a:xfrm>
            <a:custGeom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328725" y="4427250"/>
              <a:ext cx="93450" cy="34550"/>
            </a:xfrm>
            <a:custGeom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379150" y="5199100"/>
              <a:ext cx="16025" cy="19375"/>
            </a:xfrm>
            <a:custGeom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618200" y="4963425"/>
              <a:ext cx="58100" cy="54725"/>
            </a:xfrm>
            <a:custGeom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1077825" y="5125025"/>
              <a:ext cx="18550" cy="21075"/>
            </a:xfrm>
            <a:custGeom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853825" y="4795925"/>
              <a:ext cx="42100" cy="569025"/>
            </a:xfrm>
            <a:custGeom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3628175" y="4015675"/>
              <a:ext cx="10125" cy="12650"/>
            </a:xfrm>
            <a:custGeom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1049200" y="5284950"/>
              <a:ext cx="58950" cy="70725"/>
            </a:xfrm>
            <a:custGeom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599550" y="4372550"/>
              <a:ext cx="38750" cy="44625"/>
            </a:xfrm>
            <a:custGeom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1076150" y="5162900"/>
              <a:ext cx="59775" cy="56425"/>
            </a:xfrm>
            <a:custGeom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762075" y="4700825"/>
              <a:ext cx="125425" cy="712925"/>
            </a:xfrm>
            <a:custGeom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1056775" y="5104825"/>
              <a:ext cx="57275" cy="63150"/>
            </a:xfrm>
            <a:custGeom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3645850" y="4022400"/>
              <a:ext cx="40425" cy="10125"/>
            </a:xfrm>
            <a:custGeom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3509500" y="3976950"/>
              <a:ext cx="259275" cy="457900"/>
            </a:xfrm>
            <a:custGeom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725150" y="2891150"/>
              <a:ext cx="2679175" cy="790400"/>
            </a:xfrm>
            <a:custGeom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5175" y="4197475"/>
              <a:ext cx="269375" cy="75775"/>
            </a:xfrm>
            <a:custGeom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733575" y="4522375"/>
              <a:ext cx="19375" cy="10125"/>
            </a:xfrm>
            <a:custGeom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440600" y="4990350"/>
              <a:ext cx="55575" cy="55575"/>
            </a:xfrm>
            <a:custGeom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3530550" y="4035875"/>
              <a:ext cx="219700" cy="344275"/>
            </a:xfrm>
            <a:custGeom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8600" y="5295900"/>
              <a:ext cx="60625" cy="64000"/>
            </a:xfrm>
            <a:custGeom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100550" y="4580450"/>
              <a:ext cx="24425" cy="9275"/>
            </a:xfrm>
            <a:custGeom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1938050" y="4972675"/>
              <a:ext cx="222225" cy="368700"/>
            </a:xfrm>
            <a:custGeom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257100" y="5015600"/>
              <a:ext cx="57275" cy="62325"/>
            </a:xfrm>
            <a:custGeom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30375" y="2891150"/>
              <a:ext cx="183500" cy="267700"/>
            </a:xfrm>
            <a:custGeom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316875" y="5008025"/>
              <a:ext cx="58100" cy="55575"/>
            </a:xfrm>
            <a:custGeom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138425" y="5119150"/>
              <a:ext cx="19400" cy="16000"/>
            </a:xfrm>
            <a:custGeom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384075" y="4763100"/>
              <a:ext cx="22775" cy="22750"/>
            </a:xfrm>
            <a:custGeom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378325" y="4997925"/>
              <a:ext cx="58100" cy="57275"/>
            </a:xfrm>
            <a:custGeom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402725" y="5029925"/>
              <a:ext cx="10125" cy="15175"/>
            </a:xfrm>
            <a:custGeom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328725" y="4115825"/>
              <a:ext cx="825725" cy="756725"/>
            </a:xfrm>
            <a:custGeom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342950" y="5039175"/>
              <a:ext cx="12675" cy="15175"/>
            </a:xfrm>
            <a:custGeom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17375" y="5097250"/>
              <a:ext cx="58125" cy="55575"/>
            </a:xfrm>
            <a:custGeom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328725" y="4697450"/>
              <a:ext cx="135525" cy="41275"/>
            </a:xfrm>
            <a:custGeom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661000" y="4008100"/>
              <a:ext cx="7600" cy="7600"/>
            </a:xfrm>
            <a:custGeom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890000" y="4783300"/>
              <a:ext cx="886350" cy="58950"/>
            </a:xfrm>
            <a:custGeom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885800" y="4699125"/>
              <a:ext cx="890550" cy="64000"/>
            </a:xfrm>
            <a:custGeom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3352100" y="4769000"/>
              <a:ext cx="11800" cy="11800"/>
            </a:xfrm>
            <a:custGeom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281525" y="5046750"/>
              <a:ext cx="15175" cy="21900"/>
            </a:xfrm>
            <a:custGeom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9275" y="5035800"/>
              <a:ext cx="55575" cy="54750"/>
            </a:xfrm>
            <a:custGeom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981025" y="5147750"/>
              <a:ext cx="24450" cy="20225"/>
            </a:xfrm>
            <a:custGeom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325275" y="4965950"/>
              <a:ext cx="60650" cy="42100"/>
            </a:xfrm>
            <a:custGeom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385050" y="4957525"/>
              <a:ext cx="60625" cy="42125"/>
            </a:xfrm>
            <a:custGeom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635025" y="4922175"/>
              <a:ext cx="57275" cy="37900"/>
            </a:xfrm>
            <a:custGeom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453225" y="4947425"/>
              <a:ext cx="54725" cy="42125"/>
            </a:xfrm>
            <a:custGeom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99025" y="4985300"/>
              <a:ext cx="61475" cy="39600"/>
            </a:xfrm>
            <a:custGeom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573600" y="4930600"/>
              <a:ext cx="58925" cy="38750"/>
            </a:xfrm>
            <a:custGeom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512150" y="4939850"/>
              <a:ext cx="58950" cy="38750"/>
            </a:xfrm>
            <a:custGeom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012175" y="5015600"/>
              <a:ext cx="57250" cy="37900"/>
            </a:xfrm>
            <a:custGeom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073625" y="5003825"/>
              <a:ext cx="61450" cy="40425"/>
            </a:xfrm>
            <a:custGeom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15550" y="5053475"/>
              <a:ext cx="58100" cy="55600"/>
            </a:xfrm>
            <a:custGeom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102225" y="5070325"/>
              <a:ext cx="16025" cy="19375"/>
            </a:xfrm>
            <a:custGeom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135900" y="4995400"/>
              <a:ext cx="59800" cy="40425"/>
            </a:xfrm>
            <a:custGeom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076975" y="5043375"/>
              <a:ext cx="58100" cy="57275"/>
            </a:xfrm>
            <a:custGeom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219225" y="5053475"/>
              <a:ext cx="16875" cy="18550"/>
            </a:xfrm>
            <a:custGeom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196500" y="5026550"/>
              <a:ext cx="58950" cy="55575"/>
            </a:xfrm>
            <a:custGeom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262150" y="4976900"/>
              <a:ext cx="59800" cy="39575"/>
            </a:xfrm>
            <a:custGeom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830300" y="5214250"/>
              <a:ext cx="10975" cy="16025"/>
            </a:xfrm>
            <a:custGeom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07575" y="5213400"/>
              <a:ext cx="6775" cy="29500"/>
            </a:xfrm>
            <a:custGeom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807575" y="5201625"/>
              <a:ext cx="58100" cy="38750"/>
            </a:xfrm>
            <a:custGeom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3825" y="5194050"/>
              <a:ext cx="18525" cy="11800"/>
            </a:xfrm>
            <a:custGeom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1695625" y="4910400"/>
              <a:ext cx="62325" cy="41275"/>
            </a:xfrm>
            <a:custGeom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44450" y="5182275"/>
              <a:ext cx="58100" cy="68200"/>
            </a:xfrm>
            <a:custGeom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8875" y="5223500"/>
              <a:ext cx="17700" cy="11825"/>
            </a:xfrm>
            <a:custGeom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688900" y="5216775"/>
              <a:ext cx="58100" cy="40425"/>
            </a:xfrm>
            <a:custGeom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737725" y="4941550"/>
              <a:ext cx="90075" cy="58100"/>
            </a:xfrm>
            <a:custGeom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89900" y="4970150"/>
              <a:ext cx="23600" cy="16025"/>
            </a:xfrm>
            <a:custGeom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8750" y="4901975"/>
              <a:ext cx="58950" cy="41275"/>
            </a:xfrm>
            <a:custGeom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04225" y="5028225"/>
              <a:ext cx="22750" cy="21075"/>
            </a:xfrm>
            <a:custGeom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9200" y="5112400"/>
              <a:ext cx="133850" cy="72425"/>
            </a:xfrm>
            <a:custGeom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78125" y="4997925"/>
              <a:ext cx="69875" cy="111975"/>
            </a:xfrm>
            <a:custGeom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1025" y="5233600"/>
              <a:ext cx="74950" cy="60650"/>
            </a:xfrm>
            <a:custGeom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7100" y="3663850"/>
              <a:ext cx="44625" cy="40425"/>
            </a:xfrm>
            <a:custGeom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862350" y="3691625"/>
              <a:ext cx="13500" cy="13475"/>
            </a:xfrm>
            <a:custGeom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950725" y="5023175"/>
              <a:ext cx="58950" cy="38750"/>
            </a:xfrm>
            <a:custGeom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0050" y="3368400"/>
              <a:ext cx="233175" cy="212975"/>
            </a:xfrm>
            <a:custGeom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6525" y="3543475"/>
              <a:ext cx="79150" cy="20225"/>
            </a:xfrm>
            <a:custGeom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008800" y="3646150"/>
              <a:ext cx="23600" cy="50550"/>
            </a:xfrm>
            <a:custGeom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400" y="3562000"/>
              <a:ext cx="27800" cy="11800"/>
            </a:xfrm>
            <a:custGeom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3432900" y="5444025"/>
              <a:ext cx="35375" cy="25275"/>
            </a:xfrm>
            <a:custGeom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91500" y="5425525"/>
              <a:ext cx="109450" cy="36200"/>
            </a:xfrm>
            <a:custGeom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32575" y="3558625"/>
              <a:ext cx="24425" cy="12650"/>
            </a:xfrm>
            <a:custGeom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5500" y="5364075"/>
              <a:ext cx="920850" cy="71575"/>
            </a:xfrm>
            <a:custGeom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9125" y="5439825"/>
              <a:ext cx="32000" cy="8450"/>
            </a:xfrm>
            <a:custGeom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3221650" y="5413725"/>
              <a:ext cx="32850" cy="7600"/>
            </a:xfrm>
            <a:custGeom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5000" y="5426350"/>
              <a:ext cx="34550" cy="10975"/>
            </a:xfrm>
            <a:custGeom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7850" y="5409525"/>
              <a:ext cx="584175" cy="67350"/>
            </a:xfrm>
            <a:custGeom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9525" y="3584725"/>
              <a:ext cx="53900" cy="19375"/>
            </a:xfrm>
            <a:custGeom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11625" y="5231075"/>
              <a:ext cx="10125" cy="15175"/>
            </a:xfrm>
            <a:custGeom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23800" y="4840525"/>
              <a:ext cx="959550" cy="542925"/>
            </a:xfrm>
            <a:custGeom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5875" y="3714350"/>
              <a:ext cx="25" cy="25"/>
            </a:xfrm>
            <a:custGeom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954950" y="5060225"/>
              <a:ext cx="58100" cy="63150"/>
            </a:xfrm>
            <a:custGeom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956625" y="3705925"/>
              <a:ext cx="10125" cy="10125"/>
            </a:xfrm>
            <a:custGeom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973450" y="5173850"/>
              <a:ext cx="103550" cy="63150"/>
            </a:xfrm>
            <a:custGeom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14050" y="3595650"/>
              <a:ext cx="114500" cy="94300"/>
            </a:xfrm>
            <a:custGeom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3350" y="5113250"/>
              <a:ext cx="90100" cy="63150"/>
            </a:xfrm>
            <a:custGeom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947375" y="3694975"/>
              <a:ext cx="33675" cy="37900"/>
            </a:xfrm>
            <a:custGeom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9500" y="3640275"/>
              <a:ext cx="14325" cy="13475"/>
            </a:xfrm>
            <a:custGeom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0950" y="3557775"/>
              <a:ext cx="100200" cy="96825"/>
            </a:xfrm>
            <a:custGeom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46550" y="3524950"/>
              <a:ext cx="579125" cy="253375"/>
            </a:xfrm>
            <a:custGeom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492850" y="3578825"/>
              <a:ext cx="53900" cy="58950"/>
            </a:xfrm>
            <a:custGeom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928850" y="3674775"/>
              <a:ext cx="71575" cy="75775"/>
            </a:xfrm>
            <a:custGeom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366525" y="5127550"/>
              <a:ext cx="8450" cy="50525"/>
            </a:xfrm>
            <a:custGeom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42450" y="5034975"/>
              <a:ext cx="55575" cy="55575"/>
            </a:xfrm>
            <a:custGeom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618200" y="5046750"/>
              <a:ext cx="18550" cy="16025"/>
            </a:xfrm>
            <a:custGeom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7850" y="5082100"/>
              <a:ext cx="9300" cy="50525"/>
            </a:xfrm>
            <a:custGeom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599675" y="5025700"/>
              <a:ext cx="58950" cy="55600"/>
            </a:xfrm>
            <a:custGeom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619875" y="5082100"/>
              <a:ext cx="52225" cy="58100"/>
            </a:xfrm>
            <a:custGeom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540750" y="5161225"/>
              <a:ext cx="10975" cy="49675"/>
            </a:xfrm>
            <a:custGeom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550025" y="5212575"/>
              <a:ext cx="58950" cy="10125"/>
            </a:xfrm>
            <a:custGeom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5000" y="5020650"/>
              <a:ext cx="10975" cy="16875"/>
            </a:xfrm>
            <a:custGeom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557600" y="5166275"/>
              <a:ext cx="19375" cy="10975"/>
            </a:xfrm>
            <a:custGeom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075" y="4997925"/>
              <a:ext cx="11800" cy="49700"/>
            </a:xfrm>
            <a:custGeom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502875" y="5066100"/>
              <a:ext cx="5075" cy="15200"/>
            </a:xfrm>
            <a:custGeom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97825" y="4981950"/>
              <a:ext cx="58950" cy="54725"/>
            </a:xfrm>
            <a:custGeom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0125" y="5056850"/>
              <a:ext cx="16025" cy="16850"/>
            </a:xfrm>
            <a:custGeom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24775" y="5011400"/>
              <a:ext cx="13475" cy="14325"/>
            </a:xfrm>
            <a:custGeom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925" y="5074525"/>
              <a:ext cx="17700" cy="15175"/>
            </a:xfrm>
            <a:custGeom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80150" y="5042550"/>
              <a:ext cx="58100" cy="57250"/>
            </a:xfrm>
            <a:custGeom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0600" y="5193200"/>
              <a:ext cx="17700" cy="14350"/>
            </a:xfrm>
            <a:custGeom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9750" y="5109050"/>
              <a:ext cx="55575" cy="56400"/>
            </a:xfrm>
            <a:custGeom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60800" y="5130075"/>
              <a:ext cx="11800" cy="16875"/>
            </a:xfrm>
            <a:custGeom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19550" y="517132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9600" y="5147750"/>
              <a:ext cx="21900" cy="19400"/>
            </a:xfrm>
            <a:custGeom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7475" y="5118300"/>
              <a:ext cx="59775" cy="56425"/>
            </a:xfrm>
            <a:custGeom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03575" y="5140175"/>
              <a:ext cx="16000" cy="16025"/>
            </a:xfrm>
            <a:custGeom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543275" y="5153650"/>
              <a:ext cx="54750" cy="55575"/>
            </a:xfrm>
            <a:custGeom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59275" y="5089675"/>
              <a:ext cx="58100" cy="58950"/>
            </a:xfrm>
            <a:custGeom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4525" y="5112400"/>
              <a:ext cx="16025" cy="18550"/>
            </a:xfrm>
            <a:custGeom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39925" y="5041700"/>
              <a:ext cx="10950" cy="50525"/>
            </a:xfrm>
            <a:custGeom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21400" y="5122500"/>
              <a:ext cx="17700" cy="16875"/>
            </a:xfrm>
            <a:custGeom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96150" y="5182275"/>
              <a:ext cx="21900" cy="16850"/>
            </a:xfrm>
            <a:custGeom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498675" y="5098950"/>
              <a:ext cx="58100" cy="59775"/>
            </a:xfrm>
            <a:custGeom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619050" y="5212575"/>
              <a:ext cx="9275" cy="56400"/>
            </a:xfrm>
            <a:custGeom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136750" y="5042550"/>
              <a:ext cx="11800" cy="50525"/>
            </a:xfrm>
            <a:custGeom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160325" y="5061050"/>
              <a:ext cx="16850" cy="22775"/>
            </a:xfrm>
            <a:custGeom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103925" y="518142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057625" y="5223500"/>
              <a:ext cx="57250" cy="63175"/>
            </a:xfrm>
            <a:custGeom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04075" y="5109050"/>
              <a:ext cx="11825" cy="5075"/>
            </a:xfrm>
            <a:custGeom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78825" y="5088000"/>
              <a:ext cx="58100" cy="57250"/>
            </a:xfrm>
            <a:custGeom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02400" y="5112400"/>
              <a:ext cx="13500" cy="16025"/>
            </a:xfrm>
            <a:custGeom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109800" y="5277375"/>
              <a:ext cx="58950" cy="64000"/>
            </a:xfrm>
            <a:custGeom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660275" y="5133450"/>
              <a:ext cx="57275" cy="63150"/>
            </a:xfrm>
            <a:custGeom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620725" y="5199100"/>
              <a:ext cx="60625" cy="69875"/>
            </a:xfrm>
            <a:custGeom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01550" y="5226875"/>
              <a:ext cx="16025" cy="17700"/>
            </a:xfrm>
            <a:custGeom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46650" y="5208350"/>
              <a:ext cx="73250" cy="67375"/>
            </a:xfrm>
            <a:custGeom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246175" y="5223500"/>
              <a:ext cx="300500" cy="101875"/>
            </a:xfrm>
            <a:custGeom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169575" y="5265600"/>
              <a:ext cx="79975" cy="69875"/>
            </a:xfrm>
            <a:custGeom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18725" y="505265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241125" y="5079575"/>
              <a:ext cx="55575" cy="55575"/>
            </a:xfrm>
            <a:custGeom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18550" y="5092200"/>
              <a:ext cx="18550" cy="16025"/>
            </a:xfrm>
            <a:custGeom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38425" y="5153650"/>
              <a:ext cx="55575" cy="57250"/>
            </a:xfrm>
            <a:custGeom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238600" y="5087150"/>
              <a:ext cx="10950" cy="49700"/>
            </a:xfrm>
            <a:custGeom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382525" y="5082950"/>
              <a:ext cx="12650" cy="16025"/>
            </a:xfrm>
            <a:custGeom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8350" y="5071175"/>
              <a:ext cx="58950" cy="55575"/>
            </a:xfrm>
            <a:custGeom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58125" y="5059375"/>
              <a:ext cx="58100" cy="63150"/>
            </a:xfrm>
            <a:custGeom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262150" y="5100625"/>
              <a:ext cx="13500" cy="17700"/>
            </a:xfrm>
            <a:custGeom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18225" y="521677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62000" y="517637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219225" y="5164600"/>
              <a:ext cx="16025" cy="22750"/>
            </a:xfrm>
            <a:custGeom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40100" y="5236975"/>
              <a:ext cx="16875" cy="18550"/>
            </a:xfrm>
            <a:custGeom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97350" y="5143550"/>
              <a:ext cx="58100" cy="60625"/>
            </a:xfrm>
            <a:custGeom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8825" y="5206675"/>
              <a:ext cx="58950" cy="57250"/>
            </a:xfrm>
            <a:custGeom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Shape 205"/>
          <p:cNvSpPr txBox="1"/>
          <p:nvPr>
            <p:ph type="ctrTitle"/>
          </p:nvPr>
        </p:nvSpPr>
        <p:spPr>
          <a:xfrm>
            <a:off x="2191050" y="2427150"/>
            <a:ext cx="4761900" cy="1546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dark">
    <p:bg>
      <p:bgPr>
        <a:solidFill>
          <a:srgbClr val="95A5A6"/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3" name="Shape 1593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594" name="Shape 1594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4" name="Shape 1624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5" name="Shape 1625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lor">
    <p:bg>
      <p:bgPr>
        <a:solidFill>
          <a:srgbClr val="F55D4B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700" name="Shape 1700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solidFill>
          <a:srgbClr val="95A5A6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92" y="10"/>
            <a:ext cx="9152065" cy="6864065"/>
            <a:chOff x="3843650" y="238125"/>
            <a:chExt cx="3447625" cy="2585725"/>
          </a:xfrm>
        </p:grpSpPr>
        <p:sp>
          <p:nvSpPr>
            <p:cNvPr id="208" name="Shape 208"/>
            <p:cNvSpPr/>
            <p:nvPr/>
          </p:nvSpPr>
          <p:spPr>
            <a:xfrm>
              <a:off x="4904200" y="1929925"/>
              <a:ext cx="1327375" cy="316500"/>
            </a:xfrm>
            <a:custGeom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62400" y="1903850"/>
              <a:ext cx="15175" cy="15175"/>
            </a:xfrm>
            <a:custGeom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150825" y="2276725"/>
              <a:ext cx="837500" cy="7600"/>
            </a:xfrm>
            <a:custGeom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030400" y="634550"/>
              <a:ext cx="6750" cy="14350"/>
            </a:xfrm>
            <a:custGeom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362925" y="2780900"/>
              <a:ext cx="430975" cy="42950"/>
            </a:xfrm>
            <a:custGeom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4575925" y="2354150"/>
              <a:ext cx="326625" cy="469700"/>
            </a:xfrm>
            <a:custGeom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4839400" y="1865975"/>
              <a:ext cx="1471300" cy="15175"/>
            </a:xfrm>
            <a:custGeom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021975" y="655600"/>
              <a:ext cx="8450" cy="16850"/>
            </a:xfrm>
            <a:custGeom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037975" y="610975"/>
              <a:ext cx="7600" cy="13500"/>
            </a:xfrm>
            <a:custGeom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859475" y="2144575"/>
              <a:ext cx="111975" cy="69875"/>
            </a:xfrm>
            <a:custGeom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7089250" y="1504875"/>
              <a:ext cx="114500" cy="168375"/>
            </a:xfrm>
            <a:custGeom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601075" y="2117625"/>
              <a:ext cx="520200" cy="617850"/>
            </a:xfrm>
            <a:custGeom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923450" y="1426600"/>
              <a:ext cx="69875" cy="218850"/>
            </a:xfrm>
            <a:custGeom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956275" y="2530075"/>
              <a:ext cx="74925" cy="111125"/>
            </a:xfrm>
            <a:custGeom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645675" y="2190850"/>
              <a:ext cx="331650" cy="88425"/>
            </a:xfrm>
            <a:custGeom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7052225" y="2597400"/>
              <a:ext cx="16000" cy="8450"/>
            </a:xfrm>
            <a:custGeom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7051375" y="2588975"/>
              <a:ext cx="11800" cy="7600"/>
            </a:xfrm>
            <a:custGeom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026125" y="2567950"/>
              <a:ext cx="60625" cy="54725"/>
            </a:xfrm>
            <a:custGeom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553200" y="2754800"/>
              <a:ext cx="129650" cy="69050"/>
            </a:xfrm>
            <a:custGeom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39600" y="1471200"/>
              <a:ext cx="157425" cy="198675"/>
            </a:xfrm>
            <a:custGeom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976475" y="2197600"/>
              <a:ext cx="36200" cy="117850"/>
            </a:xfrm>
            <a:custGeom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639775" y="2213575"/>
              <a:ext cx="167525" cy="44650"/>
            </a:xfrm>
            <a:custGeom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685250" y="2227900"/>
              <a:ext cx="282825" cy="132175"/>
            </a:xfrm>
            <a:custGeom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644000" y="2278400"/>
              <a:ext cx="31150" cy="121225"/>
            </a:xfrm>
            <a:custGeom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672625" y="2313750"/>
              <a:ext cx="334175" cy="88400"/>
            </a:xfrm>
            <a:custGeom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6762675" y="2487150"/>
              <a:ext cx="15175" cy="24425"/>
            </a:xfrm>
            <a:custGeom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013500" y="2429050"/>
              <a:ext cx="7600" cy="5925"/>
            </a:xfrm>
            <a:custGeom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7026975" y="2478725"/>
              <a:ext cx="15175" cy="27800"/>
            </a:xfrm>
            <a:custGeom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7005925" y="2460200"/>
              <a:ext cx="58950" cy="57275"/>
            </a:xfrm>
            <a:custGeom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26800" y="2425700"/>
              <a:ext cx="63150" cy="54725"/>
            </a:xfrm>
            <a:custGeom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67875" y="2439150"/>
              <a:ext cx="63175" cy="58125"/>
            </a:xfrm>
            <a:custGeom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7017700" y="2426525"/>
              <a:ext cx="12650" cy="31175"/>
            </a:xfrm>
            <a:custGeom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901550" y="2507350"/>
              <a:ext cx="16025" cy="27800"/>
            </a:xfrm>
            <a:custGeom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8825" y="2490500"/>
              <a:ext cx="63150" cy="55575"/>
            </a:xfrm>
            <a:custGeom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7032850" y="2440000"/>
              <a:ext cx="5925" cy="6750"/>
            </a:xfrm>
            <a:custGeom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807275" y="1085700"/>
              <a:ext cx="484000" cy="586700"/>
            </a:xfrm>
            <a:custGeom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964675" y="2496400"/>
              <a:ext cx="14350" cy="8450"/>
            </a:xfrm>
            <a:custGeom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7014350" y="2516600"/>
              <a:ext cx="60625" cy="54725"/>
            </a:xfrm>
            <a:custGeom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44700" y="589950"/>
              <a:ext cx="8450" cy="13475"/>
            </a:xfrm>
            <a:custGeom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754250" y="2521650"/>
              <a:ext cx="64850" cy="53900"/>
            </a:xfrm>
            <a:custGeom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746675" y="2465250"/>
              <a:ext cx="58100" cy="58100"/>
            </a:xfrm>
            <a:custGeom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4650" y="2591500"/>
              <a:ext cx="11825" cy="24450"/>
            </a:xfrm>
            <a:custGeom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70250" y="2573825"/>
              <a:ext cx="62300" cy="58100"/>
            </a:xfrm>
            <a:custGeom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988250" y="2412225"/>
              <a:ext cx="64825" cy="58100"/>
            </a:xfrm>
            <a:custGeom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893150" y="2546050"/>
              <a:ext cx="56400" cy="56425"/>
            </a:xfrm>
            <a:custGeom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79500" y="2537650"/>
              <a:ext cx="16875" cy="23575"/>
            </a:xfrm>
            <a:custGeom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19075" y="2507350"/>
              <a:ext cx="59775" cy="53875"/>
            </a:xfrm>
            <a:custGeom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27475" y="2467775"/>
              <a:ext cx="15175" cy="29500"/>
            </a:xfrm>
            <a:custGeom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984050" y="2574675"/>
              <a:ext cx="27800" cy="22750"/>
            </a:xfrm>
            <a:custGeom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808975" y="2453475"/>
              <a:ext cx="55575" cy="55575"/>
            </a:xfrm>
            <a:custGeom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914175" y="2562050"/>
              <a:ext cx="15175" cy="24425"/>
            </a:xfrm>
            <a:custGeom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41800" y="2524175"/>
              <a:ext cx="14325" cy="21900"/>
            </a:xfrm>
            <a:custGeom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6716375" y="2637800"/>
              <a:ext cx="66525" cy="59800"/>
            </a:xfrm>
            <a:custGeom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51050" y="2572150"/>
              <a:ext cx="24425" cy="21900"/>
            </a:xfrm>
            <a:custGeom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775300" y="2626025"/>
              <a:ext cx="66525" cy="53050"/>
            </a:xfrm>
            <a:custGeom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698700" y="2537650"/>
              <a:ext cx="58100" cy="48825"/>
            </a:xfrm>
            <a:custGeom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6740800" y="2658000"/>
              <a:ext cx="19375" cy="24450"/>
            </a:xfrm>
            <a:custGeom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05450" y="2585625"/>
              <a:ext cx="62300" cy="57250"/>
            </a:xfrm>
            <a:custGeom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806450" y="2643700"/>
              <a:ext cx="14325" cy="23600"/>
            </a:xfrm>
            <a:custGeom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932700" y="2630225"/>
              <a:ext cx="5925" cy="5075"/>
            </a:xfrm>
            <a:custGeom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903250" y="2595725"/>
              <a:ext cx="58925" cy="53875"/>
            </a:xfrm>
            <a:custGeom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44325" y="2609175"/>
              <a:ext cx="64000" cy="55600"/>
            </a:xfrm>
            <a:custGeom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35050" y="2561200"/>
              <a:ext cx="56425" cy="55575"/>
            </a:xfrm>
            <a:custGeom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862825" y="2622650"/>
              <a:ext cx="26125" cy="29475"/>
            </a:xfrm>
            <a:custGeom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254275" y="238125"/>
              <a:ext cx="974725" cy="642225"/>
            </a:xfrm>
            <a:custGeom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883875" y="670750"/>
              <a:ext cx="53900" cy="50525"/>
            </a:xfrm>
            <a:custGeom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979825" y="2369300"/>
              <a:ext cx="63150" cy="42100"/>
            </a:xfrm>
            <a:custGeom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97350" y="685900"/>
              <a:ext cx="26125" cy="20225"/>
            </a:xfrm>
            <a:custGeom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942800" y="2476200"/>
              <a:ext cx="61475" cy="58100"/>
            </a:xfrm>
            <a:custGeom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45150" y="1283500"/>
              <a:ext cx="25" cy="25"/>
            </a:xfrm>
            <a:custGeom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918400" y="2384450"/>
              <a:ext cx="60625" cy="39575"/>
            </a:xfrm>
            <a:custGeom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689450" y="2435800"/>
              <a:ext cx="87550" cy="43800"/>
            </a:xfrm>
            <a:custGeom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3843650" y="1982125"/>
              <a:ext cx="530300" cy="841725"/>
            </a:xfrm>
            <a:custGeom>
              <a:pathLst>
                <a:path extrusionOk="0" h="33669" w="21212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6854425" y="2395400"/>
              <a:ext cx="68200" cy="50525"/>
            </a:xfrm>
            <a:custGeom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45200" y="238125"/>
              <a:ext cx="810575" cy="563100"/>
            </a:xfrm>
            <a:custGeom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6682725" y="2484625"/>
              <a:ext cx="60625" cy="52200"/>
            </a:xfrm>
            <a:custGeom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793825" y="2413075"/>
              <a:ext cx="61450" cy="47150"/>
            </a:xfrm>
            <a:custGeom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22175" y="2490500"/>
              <a:ext cx="21050" cy="17700"/>
            </a:xfrm>
            <a:custGeom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600275" y="2466100"/>
              <a:ext cx="64000" cy="61475"/>
            </a:xfrm>
            <a:custGeom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633950" y="23970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5603650" y="2630225"/>
              <a:ext cx="19375" cy="16850"/>
            </a:xfrm>
            <a:custGeom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580075" y="2607500"/>
              <a:ext cx="64000" cy="61475"/>
            </a:xfrm>
            <a:custGeom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637325" y="2558675"/>
              <a:ext cx="14325" cy="20225"/>
            </a:xfrm>
            <a:custGeom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26225" y="2538475"/>
              <a:ext cx="7600" cy="60625"/>
            </a:xfrm>
            <a:custGeom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5528750" y="2464425"/>
              <a:ext cx="63150" cy="68200"/>
            </a:xfrm>
            <a:custGeom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5541375" y="2535950"/>
              <a:ext cx="64825" cy="62325"/>
            </a:xfrm>
            <a:custGeom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568300" y="2562050"/>
              <a:ext cx="20225" cy="19375"/>
            </a:xfrm>
            <a:custGeom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92550" y="2558675"/>
              <a:ext cx="25275" cy="24450"/>
            </a:xfrm>
            <a:custGeom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5561575" y="2394550"/>
              <a:ext cx="64825" cy="62300"/>
            </a:xfrm>
            <a:custGeom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587650" y="2429900"/>
              <a:ext cx="11825" cy="18550"/>
            </a:xfrm>
            <a:custGeom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554825" y="2489675"/>
              <a:ext cx="16025" cy="18525"/>
            </a:xfrm>
            <a:custGeom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16125" y="2429900"/>
              <a:ext cx="14325" cy="18550"/>
            </a:xfrm>
            <a:custGeom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506850" y="2348250"/>
              <a:ext cx="68200" cy="42125"/>
            </a:xfrm>
            <a:custGeom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614600" y="2536800"/>
              <a:ext cx="63150" cy="61475"/>
            </a:xfrm>
            <a:custGeom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79250" y="2345725"/>
              <a:ext cx="69025" cy="47175"/>
            </a:xfrm>
            <a:custGeom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62575" y="2429900"/>
              <a:ext cx="11800" cy="20225"/>
            </a:xfrm>
            <a:custGeom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697925" y="2489675"/>
              <a:ext cx="5925" cy="17700"/>
            </a:xfrm>
            <a:custGeom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733275" y="2429050"/>
              <a:ext cx="16025" cy="17700"/>
            </a:xfrm>
            <a:custGeom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5639000" y="2395400"/>
              <a:ext cx="57275" cy="62300"/>
            </a:xfrm>
            <a:custGeom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364600" y="2609175"/>
              <a:ext cx="7600" cy="60650"/>
            </a:xfrm>
            <a:custGeom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72675" y="24652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528750" y="2626850"/>
              <a:ext cx="19375" cy="22750"/>
            </a:xfrm>
            <a:custGeom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705500" y="2394550"/>
              <a:ext cx="64825" cy="62300"/>
            </a:xfrm>
            <a:custGeom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08550" y="2605825"/>
              <a:ext cx="63150" cy="68200"/>
            </a:xfrm>
            <a:custGeom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36150" y="2606650"/>
              <a:ext cx="64850" cy="62325"/>
            </a:xfrm>
            <a:custGeom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5461400" y="2627700"/>
              <a:ext cx="18550" cy="16850"/>
            </a:xfrm>
            <a:custGeom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5727375" y="2678200"/>
              <a:ext cx="69900" cy="8450"/>
            </a:xfrm>
            <a:custGeom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5886475" y="2538475"/>
              <a:ext cx="7600" cy="60625"/>
            </a:xfrm>
            <a:custGeom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5470675" y="2536800"/>
              <a:ext cx="58100" cy="62300"/>
            </a:xfrm>
            <a:custGeom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849425" y="2395400"/>
              <a:ext cx="64000" cy="61450"/>
            </a:xfrm>
            <a:custGeom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77875" y="2393700"/>
              <a:ext cx="63150" cy="68225"/>
            </a:xfrm>
            <a:custGeom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3950" y="571425"/>
              <a:ext cx="7600" cy="11800"/>
            </a:xfrm>
            <a:custGeom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5384800" y="24677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5456350" y="2465250"/>
              <a:ext cx="64850" cy="62325"/>
            </a:xfrm>
            <a:custGeom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397425" y="2535950"/>
              <a:ext cx="64850" cy="62325"/>
            </a:xfrm>
            <a:custGeom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5479075" y="2489675"/>
              <a:ext cx="21925" cy="17700"/>
            </a:xfrm>
            <a:custGeom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369650" y="2607500"/>
              <a:ext cx="57275" cy="62325"/>
            </a:xfrm>
            <a:custGeom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422675" y="2558675"/>
              <a:ext cx="18550" cy="26975"/>
            </a:xfrm>
            <a:custGeom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5489175" y="2395400"/>
              <a:ext cx="64000" cy="61450"/>
            </a:xfrm>
            <a:custGeom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5389025" y="2629375"/>
              <a:ext cx="16850" cy="16025"/>
            </a:xfrm>
            <a:custGeom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5389850" y="2466100"/>
              <a:ext cx="57275" cy="62300"/>
            </a:xfrm>
            <a:custGeom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5410900" y="2488825"/>
              <a:ext cx="14325" cy="21900"/>
            </a:xfrm>
            <a:custGeom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71000" y="2627700"/>
              <a:ext cx="23575" cy="21075"/>
            </a:xfrm>
            <a:custGeom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347775" y="2557000"/>
              <a:ext cx="19375" cy="26950"/>
            </a:xfrm>
            <a:custGeom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219825" y="2607500"/>
              <a:ext cx="64000" cy="61475"/>
            </a:xfrm>
            <a:custGeom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5652475" y="26066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326725" y="2535125"/>
              <a:ext cx="63150" cy="68200"/>
            </a:xfrm>
            <a:custGeom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244250" y="2627700"/>
              <a:ext cx="19375" cy="22750"/>
            </a:xfrm>
            <a:custGeom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057400" y="2606650"/>
              <a:ext cx="81650" cy="67375"/>
            </a:xfrm>
            <a:custGeom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5058225" y="2535950"/>
              <a:ext cx="117025" cy="65675"/>
            </a:xfrm>
            <a:custGeom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128925" y="2395400"/>
              <a:ext cx="64000" cy="61450"/>
            </a:xfrm>
            <a:custGeom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148300" y="2605825"/>
              <a:ext cx="63150" cy="68200"/>
            </a:xfrm>
            <a:custGeom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199625" y="2678200"/>
              <a:ext cx="64000" cy="71575"/>
            </a:xfrm>
            <a:custGeom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724850" y="2609175"/>
              <a:ext cx="7600" cy="60650"/>
            </a:xfrm>
            <a:custGeom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806500" y="2684100"/>
              <a:ext cx="7600" cy="68200"/>
            </a:xfrm>
            <a:custGeom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912550" y="2723650"/>
              <a:ext cx="11825" cy="17700"/>
            </a:xfrm>
            <a:custGeom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888150" y="2710200"/>
              <a:ext cx="64825" cy="43775"/>
            </a:xfrm>
            <a:custGeom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5950425" y="2345725"/>
              <a:ext cx="69050" cy="47175"/>
            </a:xfrm>
            <a:custGeom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5710550" y="2559525"/>
              <a:ext cx="21075" cy="22750"/>
            </a:xfrm>
            <a:custGeom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010200" y="1881125"/>
              <a:ext cx="297150" cy="942725"/>
            </a:xfrm>
            <a:custGeom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7092625" y="1473725"/>
              <a:ext cx="198650" cy="260950"/>
            </a:xfrm>
            <a:custGeom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5168500" y="2464425"/>
              <a:ext cx="63150" cy="68200"/>
            </a:xfrm>
            <a:custGeom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5686975" y="2535125"/>
              <a:ext cx="63150" cy="68200"/>
            </a:xfrm>
            <a:custGeom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5796400" y="2606650"/>
              <a:ext cx="64825" cy="62325"/>
            </a:xfrm>
            <a:custGeom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818275" y="2619275"/>
              <a:ext cx="16875" cy="16875"/>
            </a:xfrm>
            <a:custGeom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5280450" y="2348250"/>
              <a:ext cx="68200" cy="42125"/>
            </a:xfrm>
            <a:custGeom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262775" y="2490500"/>
              <a:ext cx="24425" cy="17700"/>
            </a:xfrm>
            <a:custGeom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240050" y="2466100"/>
              <a:ext cx="63975" cy="61475"/>
            </a:xfrm>
            <a:custGeom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209725" y="2556150"/>
              <a:ext cx="15175" cy="23600"/>
            </a:xfrm>
            <a:custGeom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54350" y="2536800"/>
              <a:ext cx="63150" cy="61475"/>
            </a:xfrm>
            <a:custGeom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78750" y="2560375"/>
              <a:ext cx="16025" cy="21900"/>
            </a:xfrm>
            <a:custGeom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181125" y="2535950"/>
              <a:ext cx="64825" cy="62325"/>
            </a:xfrm>
            <a:custGeom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15800" y="2629375"/>
              <a:ext cx="20225" cy="19400"/>
            </a:xfrm>
            <a:custGeom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345250" y="2394550"/>
              <a:ext cx="64825" cy="62300"/>
            </a:xfrm>
            <a:custGeom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17625" y="2393700"/>
              <a:ext cx="63175" cy="68225"/>
            </a:xfrm>
            <a:custGeom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292225" y="26066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227400" y="2424000"/>
              <a:ext cx="19400" cy="22750"/>
            </a:xfrm>
            <a:custGeom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5278750" y="2395400"/>
              <a:ext cx="57275" cy="62300"/>
            </a:xfrm>
            <a:custGeom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5298950" y="2424000"/>
              <a:ext cx="18550" cy="26975"/>
            </a:xfrm>
            <a:custGeom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273700" y="23970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06375" y="2345725"/>
              <a:ext cx="69050" cy="47175"/>
            </a:xfrm>
            <a:custGeom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190375" y="2485450"/>
              <a:ext cx="20225" cy="26125"/>
            </a:xfrm>
            <a:custGeom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341875" y="2489675"/>
              <a:ext cx="14350" cy="4225"/>
            </a:xfrm>
            <a:custGeom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312425" y="24652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37675" y="2490500"/>
              <a:ext cx="16850" cy="20225"/>
            </a:xfrm>
            <a:custGeom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67125" y="2425700"/>
              <a:ext cx="20225" cy="22750"/>
            </a:xfrm>
            <a:custGeom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41200" y="2428225"/>
              <a:ext cx="18550" cy="24425"/>
            </a:xfrm>
            <a:custGeom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803125" y="2430750"/>
              <a:ext cx="16025" cy="18525"/>
            </a:xfrm>
            <a:custGeom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667625" y="536075"/>
              <a:ext cx="5925" cy="14325"/>
            </a:xfrm>
            <a:custGeom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676875" y="508300"/>
              <a:ext cx="8450" cy="16850"/>
            </a:xfrm>
            <a:custGeom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31425" y="266725"/>
              <a:ext cx="519350" cy="436025"/>
            </a:xfrm>
            <a:custGeom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685300" y="485575"/>
              <a:ext cx="7600" cy="13500"/>
            </a:xfrm>
            <a:custGeom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657525" y="557950"/>
              <a:ext cx="8450" cy="13500"/>
            </a:xfrm>
            <a:custGeom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754325" y="392150"/>
              <a:ext cx="18525" cy="7600"/>
            </a:xfrm>
            <a:custGeom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783775" y="400550"/>
              <a:ext cx="21075" cy="7600"/>
            </a:xfrm>
            <a:custGeom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921925" y="624450"/>
              <a:ext cx="579125" cy="264325"/>
            </a:xfrm>
            <a:custGeom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696250" y="439275"/>
              <a:ext cx="9275" cy="14350"/>
            </a:xfrm>
            <a:custGeom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5692875" y="462850"/>
              <a:ext cx="5925" cy="15175"/>
            </a:xfrm>
            <a:custGeom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02975" y="416550"/>
              <a:ext cx="8450" cy="16025"/>
            </a:xfrm>
            <a:custGeom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4836025" y="1876900"/>
              <a:ext cx="1179250" cy="946950"/>
            </a:xfrm>
            <a:custGeom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4860425" y="2687475"/>
              <a:ext cx="6775" cy="9275"/>
            </a:xfrm>
            <a:custGeom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4403375" y="2435800"/>
              <a:ext cx="143975" cy="388050"/>
            </a:xfrm>
            <a:custGeom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422750" y="2442525"/>
              <a:ext cx="17700" cy="58100"/>
            </a:xfrm>
            <a:custGeom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4109625" y="305450"/>
              <a:ext cx="213825" cy="201200"/>
            </a:xfrm>
            <a:custGeom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865475" y="2713550"/>
              <a:ext cx="16025" cy="51375"/>
            </a:xfrm>
            <a:custGeom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730750" y="386250"/>
              <a:ext cx="16850" cy="6750"/>
            </a:xfrm>
            <a:custGeom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55450" y="1483825"/>
              <a:ext cx="286200" cy="291250"/>
            </a:xfrm>
            <a:custGeom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3843650" y="1362625"/>
              <a:ext cx="430150" cy="525250"/>
            </a:xfrm>
            <a:custGeom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4094475" y="289450"/>
              <a:ext cx="529450" cy="500000"/>
            </a:xfrm>
            <a:custGeom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843650" y="1458575"/>
              <a:ext cx="404900" cy="344275"/>
            </a:xfrm>
            <a:custGeom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068275" y="525975"/>
              <a:ext cx="5925" cy="14325"/>
            </a:xfrm>
            <a:custGeom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084275" y="465375"/>
              <a:ext cx="6750" cy="15175"/>
            </a:xfrm>
            <a:custGeom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91850" y="445175"/>
              <a:ext cx="8425" cy="11800"/>
            </a:xfrm>
            <a:custGeom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69125" y="483900"/>
              <a:ext cx="16850" cy="5075"/>
            </a:xfrm>
            <a:custGeom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028700" y="468750"/>
              <a:ext cx="11825" cy="6750"/>
            </a:xfrm>
            <a:custGeom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047225" y="475475"/>
              <a:ext cx="15175" cy="5075"/>
            </a:xfrm>
            <a:custGeom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100250" y="405600"/>
              <a:ext cx="6775" cy="12650"/>
            </a:xfrm>
            <a:custGeom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024500" y="2348250"/>
              <a:ext cx="68200" cy="42125"/>
            </a:xfrm>
            <a:custGeom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060700" y="547850"/>
              <a:ext cx="7600" cy="14350"/>
            </a:xfrm>
            <a:custGeom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003450" y="462000"/>
              <a:ext cx="16025" cy="5075"/>
            </a:xfrm>
            <a:custGeom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096050" y="422450"/>
              <a:ext cx="8450" cy="15175"/>
            </a:xfrm>
            <a:custGeom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834275" y="413175"/>
              <a:ext cx="14325" cy="5075"/>
            </a:xfrm>
            <a:custGeom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5728225" y="359325"/>
              <a:ext cx="4225" cy="14325"/>
            </a:xfrm>
            <a:custGeom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811550" y="405600"/>
              <a:ext cx="16025" cy="9300"/>
            </a:xfrm>
            <a:custGeom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31600" y="330700"/>
              <a:ext cx="8425" cy="22750"/>
            </a:xfrm>
            <a:custGeom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855325" y="419075"/>
              <a:ext cx="15175" cy="4225"/>
            </a:xfrm>
            <a:custGeom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740000" y="301250"/>
              <a:ext cx="10125" cy="17700"/>
            </a:xfrm>
            <a:custGeom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77200" y="424975"/>
              <a:ext cx="21075" cy="8425"/>
            </a:xfrm>
            <a:custGeom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5951275" y="446025"/>
              <a:ext cx="15175" cy="6750"/>
            </a:xfrm>
            <a:custGeom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71475" y="452750"/>
              <a:ext cx="21900" cy="6750"/>
            </a:xfrm>
            <a:custGeom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5927700" y="438425"/>
              <a:ext cx="17700" cy="6775"/>
            </a:xfrm>
            <a:custGeom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904150" y="430850"/>
              <a:ext cx="18525" cy="6775"/>
            </a:xfrm>
            <a:custGeom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057400" y="2393700"/>
              <a:ext cx="63150" cy="68225"/>
            </a:xfrm>
            <a:custGeom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21825" y="2394550"/>
              <a:ext cx="64825" cy="62300"/>
            </a:xfrm>
            <a:custGeom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876375" y="2346575"/>
              <a:ext cx="63975" cy="44625"/>
            </a:xfrm>
            <a:custGeom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60525" y="2466100"/>
              <a:ext cx="64000" cy="61475"/>
            </a:xfrm>
            <a:custGeom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974850" y="2536800"/>
              <a:ext cx="63150" cy="61475"/>
            </a:xfrm>
            <a:custGeom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5803125" y="2348250"/>
              <a:ext cx="66525" cy="40425"/>
            </a:xfrm>
            <a:custGeom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201325" y="2394550"/>
              <a:ext cx="64825" cy="62300"/>
            </a:xfrm>
            <a:custGeom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355350" y="2348250"/>
              <a:ext cx="69050" cy="40425"/>
            </a:xfrm>
            <a:custGeom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01625" y="2535950"/>
              <a:ext cx="64825" cy="62325"/>
            </a:xfrm>
            <a:custGeom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58375" y="2346575"/>
              <a:ext cx="63975" cy="44625"/>
            </a:xfrm>
            <a:custGeom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5430250" y="2348250"/>
              <a:ext cx="69050" cy="40425"/>
            </a:xfrm>
            <a:custGeom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5132300" y="2346575"/>
              <a:ext cx="64000" cy="44625"/>
            </a:xfrm>
            <a:custGeom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729075" y="2348250"/>
              <a:ext cx="67350" cy="40425"/>
            </a:xfrm>
            <a:custGeom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750100" y="2466100"/>
              <a:ext cx="57275" cy="62300"/>
            </a:xfrm>
            <a:custGeom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5766100" y="2489675"/>
              <a:ext cx="19375" cy="20225"/>
            </a:xfrm>
            <a:custGeom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5729900" y="2607500"/>
              <a:ext cx="57275" cy="62325"/>
            </a:xfrm>
            <a:custGeom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5784625" y="2559525"/>
              <a:ext cx="18525" cy="21900"/>
            </a:xfrm>
            <a:custGeom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5745050" y="24677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757675" y="2535950"/>
              <a:ext cx="64850" cy="62325"/>
            </a:xfrm>
            <a:custGeom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5889000" y="2464425"/>
              <a:ext cx="63150" cy="68200"/>
            </a:xfrm>
            <a:custGeom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5830900" y="2536800"/>
              <a:ext cx="58125" cy="62300"/>
            </a:xfrm>
            <a:custGeom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5835950" y="2487975"/>
              <a:ext cx="22750" cy="18550"/>
            </a:xfrm>
            <a:custGeom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5816600" y="2465250"/>
              <a:ext cx="64850" cy="62325"/>
            </a:xfrm>
            <a:custGeom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5979900" y="2689150"/>
              <a:ext cx="22750" cy="15175"/>
            </a:xfrm>
            <a:custGeom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49750" y="2427375"/>
              <a:ext cx="28650" cy="20225"/>
            </a:xfrm>
            <a:custGeom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5938650" y="2604125"/>
              <a:ext cx="155750" cy="69900"/>
            </a:xfrm>
            <a:custGeom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5744225" y="2620125"/>
              <a:ext cx="22750" cy="13500"/>
            </a:xfrm>
            <a:custGeom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30400" y="2712725"/>
              <a:ext cx="64000" cy="41250"/>
            </a:xfrm>
            <a:custGeom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58000" y="2678200"/>
              <a:ext cx="62325" cy="74950"/>
            </a:xfrm>
            <a:custGeom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28700" y="2718600"/>
              <a:ext cx="4250" cy="35375"/>
            </a:xfrm>
            <a:custGeom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053950" y="2723650"/>
              <a:ext cx="14350" cy="19400"/>
            </a:xfrm>
            <a:custGeom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56475" y="2501450"/>
              <a:ext cx="27825" cy="22750"/>
            </a:xfrm>
            <a:custGeom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990825" y="2395400"/>
              <a:ext cx="101875" cy="63150"/>
            </a:xfrm>
            <a:custGeom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30400" y="2466100"/>
              <a:ext cx="66525" cy="132175"/>
            </a:xfrm>
            <a:custGeom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5982425" y="2726175"/>
              <a:ext cx="21050" cy="12650"/>
            </a:xfrm>
            <a:custGeom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5072550" y="2497250"/>
              <a:ext cx="28625" cy="23575"/>
            </a:xfrm>
            <a:custGeom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5868800" y="2605825"/>
              <a:ext cx="63150" cy="68200"/>
            </a:xfrm>
            <a:custGeom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5128100" y="2676525"/>
              <a:ext cx="63150" cy="78300"/>
            </a:xfrm>
            <a:custGeom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055700" y="2464425"/>
              <a:ext cx="103550" cy="65675"/>
            </a:xfrm>
            <a:custGeom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059075" y="2348250"/>
              <a:ext cx="66525" cy="40425"/>
            </a:xfrm>
            <a:custGeom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5055700" y="2677375"/>
              <a:ext cx="64850" cy="72400"/>
            </a:xfrm>
            <a:custGeom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722325" y="2677375"/>
              <a:ext cx="80825" cy="72400"/>
            </a:xfrm>
            <a:custGeom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811550" y="2677375"/>
              <a:ext cx="65675" cy="75775"/>
            </a:xfrm>
            <a:custGeom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5363775" y="2677375"/>
              <a:ext cx="351000" cy="78300"/>
            </a:xfrm>
            <a:custGeom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273700" y="2674850"/>
              <a:ext cx="85050" cy="79125"/>
            </a:xfrm>
            <a:custGeom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Shape 465"/>
          <p:cNvSpPr txBox="1"/>
          <p:nvPr>
            <p:ph type="ctrTitle"/>
          </p:nvPr>
        </p:nvSpPr>
        <p:spPr>
          <a:xfrm>
            <a:off x="1557875" y="1882525"/>
            <a:ext cx="6028200" cy="1546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6" name="Shape 466"/>
          <p:cNvSpPr txBox="1"/>
          <p:nvPr>
            <p:ph idx="1" type="subTitle"/>
          </p:nvPr>
        </p:nvSpPr>
        <p:spPr>
          <a:xfrm>
            <a:off x="1557875" y="3329551"/>
            <a:ext cx="6028200" cy="10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Shape 468"/>
          <p:cNvGrpSpPr/>
          <p:nvPr/>
        </p:nvGrpSpPr>
        <p:grpSpPr>
          <a:xfrm>
            <a:off x="-7997" y="-6007"/>
            <a:ext cx="9159995" cy="6870013"/>
            <a:chOff x="328725" y="2891150"/>
            <a:chExt cx="3447625" cy="2585725"/>
          </a:xfrm>
        </p:grpSpPr>
        <p:sp>
          <p:nvSpPr>
            <p:cNvPr id="469" name="Shape 469"/>
            <p:cNvSpPr/>
            <p:nvPr/>
          </p:nvSpPr>
          <p:spPr>
            <a:xfrm>
              <a:off x="1720050" y="500720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328725" y="4577925"/>
              <a:ext cx="118700" cy="33700"/>
            </a:xfrm>
            <a:custGeom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679650" y="4953325"/>
              <a:ext cx="58100" cy="57250"/>
            </a:xfrm>
            <a:custGeom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328725" y="4540050"/>
              <a:ext cx="117000" cy="36225"/>
            </a:xfrm>
            <a:custGeom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328725" y="4469350"/>
              <a:ext cx="96800" cy="23600"/>
            </a:xfrm>
            <a:custGeom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328725" y="4488700"/>
              <a:ext cx="98500" cy="32025"/>
            </a:xfrm>
            <a:custGeom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618200" y="5157850"/>
              <a:ext cx="15175" cy="14350"/>
            </a:xfrm>
            <a:custGeom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741075" y="5063575"/>
              <a:ext cx="55600" cy="57275"/>
            </a:xfrm>
            <a:custGeom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678800" y="5072850"/>
              <a:ext cx="59775" cy="56425"/>
            </a:xfrm>
            <a:custGeom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659450" y="5014775"/>
              <a:ext cx="58100" cy="63150"/>
            </a:xfrm>
            <a:custGeom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328725" y="4637675"/>
              <a:ext cx="140575" cy="37075"/>
            </a:xfrm>
            <a:custGeom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583700" y="5002975"/>
              <a:ext cx="12650" cy="16875"/>
            </a:xfrm>
            <a:custGeom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558450" y="4970150"/>
              <a:ext cx="57250" cy="63150"/>
            </a:xfrm>
            <a:custGeom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1318550" y="5127550"/>
              <a:ext cx="52225" cy="57275"/>
            </a:xfrm>
            <a:custGeom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328725" y="4609075"/>
              <a:ext cx="85025" cy="26100"/>
            </a:xfrm>
            <a:custGeom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328725" y="4657050"/>
              <a:ext cx="143950" cy="35375"/>
            </a:xfrm>
            <a:custGeom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955775" y="4552675"/>
              <a:ext cx="143950" cy="126275"/>
            </a:xfrm>
            <a:custGeom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328725" y="4675575"/>
              <a:ext cx="141425" cy="38725"/>
            </a:xfrm>
            <a:custGeom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1320225" y="5209200"/>
              <a:ext cx="16875" cy="13500"/>
            </a:xfrm>
            <a:custGeom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328725" y="4393600"/>
              <a:ext cx="81650" cy="27800"/>
            </a:xfrm>
            <a:custGeom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261325" y="5218450"/>
              <a:ext cx="13475" cy="13500"/>
            </a:xfrm>
            <a:custGeom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328725" y="4558575"/>
              <a:ext cx="122050" cy="35375"/>
            </a:xfrm>
            <a:custGeom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98350" y="5189850"/>
              <a:ext cx="59800" cy="55575"/>
            </a:xfrm>
            <a:custGeom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1950" y="5199100"/>
              <a:ext cx="54750" cy="55575"/>
            </a:xfrm>
            <a:custGeom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238600" y="5205825"/>
              <a:ext cx="11800" cy="50525"/>
            </a:xfrm>
            <a:custGeom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279825" y="5156175"/>
              <a:ext cx="16025" cy="23600"/>
            </a:xfrm>
            <a:custGeom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257100" y="5134300"/>
              <a:ext cx="58950" cy="58925"/>
            </a:xfrm>
            <a:custGeom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010500" y="2891150"/>
              <a:ext cx="2237250" cy="272750"/>
            </a:xfrm>
            <a:custGeom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328725" y="4410425"/>
              <a:ext cx="81650" cy="25275"/>
            </a:xfrm>
            <a:custGeom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328725" y="4446625"/>
              <a:ext cx="90075" cy="27800"/>
            </a:xfrm>
            <a:custGeom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28725" y="4515650"/>
              <a:ext cx="53875" cy="20225"/>
            </a:xfrm>
            <a:custGeom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1480150" y="5161225"/>
              <a:ext cx="58950" cy="58100"/>
            </a:xfrm>
            <a:custGeom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599675" y="5145225"/>
              <a:ext cx="59800" cy="54750"/>
            </a:xfrm>
            <a:custGeom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58950" y="5178900"/>
              <a:ext cx="57275" cy="63150"/>
            </a:xfrm>
            <a:custGeom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28725" y="4427250"/>
              <a:ext cx="93450" cy="34550"/>
            </a:xfrm>
            <a:custGeom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1379150" y="5199100"/>
              <a:ext cx="16025" cy="19375"/>
            </a:xfrm>
            <a:custGeom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1618200" y="4963425"/>
              <a:ext cx="58100" cy="54725"/>
            </a:xfrm>
            <a:custGeom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077825" y="5125025"/>
              <a:ext cx="18550" cy="21075"/>
            </a:xfrm>
            <a:custGeom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853825" y="4795925"/>
              <a:ext cx="42100" cy="569025"/>
            </a:xfrm>
            <a:custGeom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3628175" y="4015675"/>
              <a:ext cx="10125" cy="12650"/>
            </a:xfrm>
            <a:custGeom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1049200" y="5284950"/>
              <a:ext cx="58950" cy="70725"/>
            </a:xfrm>
            <a:custGeom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3599550" y="4372550"/>
              <a:ext cx="38750" cy="44625"/>
            </a:xfrm>
            <a:custGeom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076150" y="5162900"/>
              <a:ext cx="59775" cy="56425"/>
            </a:xfrm>
            <a:custGeom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762075" y="4700825"/>
              <a:ext cx="125425" cy="712925"/>
            </a:xfrm>
            <a:custGeom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056775" y="5104825"/>
              <a:ext cx="57275" cy="63150"/>
            </a:xfrm>
            <a:custGeom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3645850" y="4022400"/>
              <a:ext cx="40425" cy="10125"/>
            </a:xfrm>
            <a:custGeom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509500" y="3976950"/>
              <a:ext cx="259275" cy="457900"/>
            </a:xfrm>
            <a:custGeom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725150" y="2891150"/>
              <a:ext cx="2679175" cy="790400"/>
            </a:xfrm>
            <a:custGeom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75175" y="4197475"/>
              <a:ext cx="269375" cy="75775"/>
            </a:xfrm>
            <a:custGeom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733575" y="4522375"/>
              <a:ext cx="19375" cy="10125"/>
            </a:xfrm>
            <a:custGeom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440600" y="4990350"/>
              <a:ext cx="55575" cy="55575"/>
            </a:xfrm>
            <a:custGeom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30550" y="4035875"/>
              <a:ext cx="219700" cy="344275"/>
            </a:xfrm>
            <a:custGeom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988600" y="5295900"/>
              <a:ext cx="60625" cy="64000"/>
            </a:xfrm>
            <a:custGeom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1100550" y="4580450"/>
              <a:ext cx="24425" cy="9275"/>
            </a:xfrm>
            <a:custGeom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938050" y="4972675"/>
              <a:ext cx="222225" cy="368700"/>
            </a:xfrm>
            <a:custGeom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1257100" y="5015600"/>
              <a:ext cx="57275" cy="62325"/>
            </a:xfrm>
            <a:custGeom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830375" y="2891150"/>
              <a:ext cx="183500" cy="267700"/>
            </a:xfrm>
            <a:custGeom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1316875" y="5008025"/>
              <a:ext cx="58100" cy="55575"/>
            </a:xfrm>
            <a:custGeom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1138425" y="5119150"/>
              <a:ext cx="19400" cy="16000"/>
            </a:xfrm>
            <a:custGeom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384075" y="4763100"/>
              <a:ext cx="22775" cy="22750"/>
            </a:xfrm>
            <a:custGeom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1378325" y="4997925"/>
              <a:ext cx="58100" cy="57275"/>
            </a:xfrm>
            <a:custGeom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1402725" y="5029925"/>
              <a:ext cx="10125" cy="15175"/>
            </a:xfrm>
            <a:custGeom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28725" y="4115825"/>
              <a:ext cx="825725" cy="756725"/>
            </a:xfrm>
            <a:custGeom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1342950" y="5039175"/>
              <a:ext cx="12675" cy="15175"/>
            </a:xfrm>
            <a:custGeom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117375" y="5097250"/>
              <a:ext cx="58125" cy="55575"/>
            </a:xfrm>
            <a:custGeom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28725" y="4697450"/>
              <a:ext cx="135525" cy="41275"/>
            </a:xfrm>
            <a:custGeom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661000" y="4008100"/>
              <a:ext cx="7600" cy="7600"/>
            </a:xfrm>
            <a:custGeom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2890000" y="4783300"/>
              <a:ext cx="886350" cy="58950"/>
            </a:xfrm>
            <a:custGeom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885800" y="4699125"/>
              <a:ext cx="890550" cy="64000"/>
            </a:xfrm>
            <a:custGeom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352100" y="4769000"/>
              <a:ext cx="11800" cy="11800"/>
            </a:xfrm>
            <a:custGeom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1281525" y="5046750"/>
              <a:ext cx="15175" cy="21900"/>
            </a:xfrm>
            <a:custGeom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1139275" y="5035800"/>
              <a:ext cx="55575" cy="54750"/>
            </a:xfrm>
            <a:custGeom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981025" y="5147750"/>
              <a:ext cx="24450" cy="20225"/>
            </a:xfrm>
            <a:custGeom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1325275" y="4965950"/>
              <a:ext cx="60650" cy="42100"/>
            </a:xfrm>
            <a:custGeom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1385050" y="4957525"/>
              <a:ext cx="60625" cy="42125"/>
            </a:xfrm>
            <a:custGeom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1635025" y="4922175"/>
              <a:ext cx="57275" cy="37900"/>
            </a:xfrm>
            <a:custGeom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1453225" y="4947425"/>
              <a:ext cx="54725" cy="42125"/>
            </a:xfrm>
            <a:custGeom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1199025" y="4985300"/>
              <a:ext cx="61475" cy="39600"/>
            </a:xfrm>
            <a:custGeom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1573600" y="4930600"/>
              <a:ext cx="58925" cy="38750"/>
            </a:xfrm>
            <a:custGeom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1512150" y="4939850"/>
              <a:ext cx="58950" cy="38750"/>
            </a:xfrm>
            <a:custGeom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1012175" y="5015600"/>
              <a:ext cx="57250" cy="37900"/>
            </a:xfrm>
            <a:custGeom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1073625" y="5003825"/>
              <a:ext cx="61450" cy="40425"/>
            </a:xfrm>
            <a:custGeom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1015550" y="5053475"/>
              <a:ext cx="58100" cy="55600"/>
            </a:xfrm>
            <a:custGeom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1102225" y="5070325"/>
              <a:ext cx="16025" cy="19375"/>
            </a:xfrm>
            <a:custGeom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1135900" y="4995400"/>
              <a:ext cx="59800" cy="40425"/>
            </a:xfrm>
            <a:custGeom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1076975" y="5043375"/>
              <a:ext cx="58100" cy="57275"/>
            </a:xfrm>
            <a:custGeom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1219225" y="5053475"/>
              <a:ext cx="16875" cy="18550"/>
            </a:xfrm>
            <a:custGeom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1196500" y="5026550"/>
              <a:ext cx="58950" cy="55575"/>
            </a:xfrm>
            <a:custGeom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1262150" y="4976900"/>
              <a:ext cx="59800" cy="39575"/>
            </a:xfrm>
            <a:custGeom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1830300" y="5214250"/>
              <a:ext cx="10975" cy="16025"/>
            </a:xfrm>
            <a:custGeom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1807575" y="5213400"/>
              <a:ext cx="6775" cy="29500"/>
            </a:xfrm>
            <a:custGeom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1807575" y="5201625"/>
              <a:ext cx="58100" cy="38750"/>
            </a:xfrm>
            <a:custGeom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1763825" y="5194050"/>
              <a:ext cx="18525" cy="11800"/>
            </a:xfrm>
            <a:custGeom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1695625" y="4910400"/>
              <a:ext cx="62325" cy="41275"/>
            </a:xfrm>
            <a:custGeom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1744450" y="5182275"/>
              <a:ext cx="58100" cy="68200"/>
            </a:xfrm>
            <a:custGeom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768875" y="5223500"/>
              <a:ext cx="17700" cy="11825"/>
            </a:xfrm>
            <a:custGeom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688900" y="5216775"/>
              <a:ext cx="58100" cy="40425"/>
            </a:xfrm>
            <a:custGeom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737725" y="4941550"/>
              <a:ext cx="90075" cy="58100"/>
            </a:xfrm>
            <a:custGeom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789900" y="4970150"/>
              <a:ext cx="23600" cy="16025"/>
            </a:xfrm>
            <a:custGeom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758750" y="4901975"/>
              <a:ext cx="58950" cy="41275"/>
            </a:xfrm>
            <a:custGeom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1804225" y="5028225"/>
              <a:ext cx="22750" cy="21075"/>
            </a:xfrm>
            <a:custGeom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1719200" y="5112400"/>
              <a:ext cx="133850" cy="72425"/>
            </a:xfrm>
            <a:custGeom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1778125" y="4997925"/>
              <a:ext cx="69875" cy="111975"/>
            </a:xfrm>
            <a:custGeom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1025" y="5233600"/>
              <a:ext cx="74950" cy="60650"/>
            </a:xfrm>
            <a:custGeom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837100" y="3663850"/>
              <a:ext cx="44625" cy="40425"/>
            </a:xfrm>
            <a:custGeom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862350" y="3691625"/>
              <a:ext cx="13500" cy="13475"/>
            </a:xfrm>
            <a:custGeom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50725" y="5023175"/>
              <a:ext cx="58950" cy="38750"/>
            </a:xfrm>
            <a:custGeom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630050" y="3368400"/>
              <a:ext cx="233175" cy="212975"/>
            </a:xfrm>
            <a:custGeom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696525" y="3543475"/>
              <a:ext cx="79150" cy="20225"/>
            </a:xfrm>
            <a:custGeom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008800" y="3646150"/>
              <a:ext cx="23600" cy="50550"/>
            </a:xfrm>
            <a:custGeom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782400" y="3562000"/>
              <a:ext cx="27800" cy="11800"/>
            </a:xfrm>
            <a:custGeom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432900" y="5444025"/>
              <a:ext cx="35375" cy="25275"/>
            </a:xfrm>
            <a:custGeom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291500" y="5425525"/>
              <a:ext cx="109450" cy="36200"/>
            </a:xfrm>
            <a:custGeom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632575" y="3558625"/>
              <a:ext cx="24425" cy="12650"/>
            </a:xfrm>
            <a:custGeom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2855500" y="5364075"/>
              <a:ext cx="920850" cy="71575"/>
            </a:xfrm>
            <a:custGeom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19125" y="5439825"/>
              <a:ext cx="32000" cy="8450"/>
            </a:xfrm>
            <a:custGeom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221650" y="5413725"/>
              <a:ext cx="32850" cy="7600"/>
            </a:xfrm>
            <a:custGeom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225000" y="5426350"/>
              <a:ext cx="34550" cy="10975"/>
            </a:xfrm>
            <a:custGeom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757850" y="5409525"/>
              <a:ext cx="584175" cy="67350"/>
            </a:xfrm>
            <a:custGeom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829525" y="3584725"/>
              <a:ext cx="53900" cy="19375"/>
            </a:xfrm>
            <a:custGeom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711625" y="5231075"/>
              <a:ext cx="10125" cy="15175"/>
            </a:xfrm>
            <a:custGeom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923800" y="4840525"/>
              <a:ext cx="959550" cy="542925"/>
            </a:xfrm>
            <a:custGeom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965875" y="3714350"/>
              <a:ext cx="25" cy="25"/>
            </a:xfrm>
            <a:custGeom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954950" y="5060225"/>
              <a:ext cx="58100" cy="63150"/>
            </a:xfrm>
            <a:custGeom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956625" y="3705925"/>
              <a:ext cx="10125" cy="10125"/>
            </a:xfrm>
            <a:custGeom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973450" y="5173850"/>
              <a:ext cx="103550" cy="63150"/>
            </a:xfrm>
            <a:custGeom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14050" y="3595650"/>
              <a:ext cx="114500" cy="94300"/>
            </a:xfrm>
            <a:custGeom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963350" y="5113250"/>
              <a:ext cx="90100" cy="63150"/>
            </a:xfrm>
            <a:custGeom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947375" y="3694975"/>
              <a:ext cx="33675" cy="37900"/>
            </a:xfrm>
            <a:custGeom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59500" y="3640275"/>
              <a:ext cx="14325" cy="13475"/>
            </a:xfrm>
            <a:custGeom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70950" y="3557775"/>
              <a:ext cx="100200" cy="96825"/>
            </a:xfrm>
            <a:custGeom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46550" y="3524950"/>
              <a:ext cx="579125" cy="253375"/>
            </a:xfrm>
            <a:custGeom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92850" y="3578825"/>
              <a:ext cx="53900" cy="58950"/>
            </a:xfrm>
            <a:custGeom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928850" y="3674775"/>
              <a:ext cx="71575" cy="75775"/>
            </a:xfrm>
            <a:custGeom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366525" y="5127550"/>
              <a:ext cx="8450" cy="50525"/>
            </a:xfrm>
            <a:custGeom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542450" y="5034975"/>
              <a:ext cx="55575" cy="55575"/>
            </a:xfrm>
            <a:custGeom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618200" y="5046750"/>
              <a:ext cx="18550" cy="16025"/>
            </a:xfrm>
            <a:custGeom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667850" y="5082100"/>
              <a:ext cx="9300" cy="50525"/>
            </a:xfrm>
            <a:custGeom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599675" y="5025700"/>
              <a:ext cx="58950" cy="55600"/>
            </a:xfrm>
            <a:custGeom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619875" y="5082100"/>
              <a:ext cx="52225" cy="58100"/>
            </a:xfrm>
            <a:custGeom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540750" y="5161225"/>
              <a:ext cx="10975" cy="49675"/>
            </a:xfrm>
            <a:custGeom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1550025" y="5212575"/>
              <a:ext cx="58950" cy="10125"/>
            </a:xfrm>
            <a:custGeom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1465000" y="5020650"/>
              <a:ext cx="10975" cy="16875"/>
            </a:xfrm>
            <a:custGeom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1557600" y="5166275"/>
              <a:ext cx="19375" cy="10975"/>
            </a:xfrm>
            <a:custGeom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1438075" y="4997925"/>
              <a:ext cx="11800" cy="49700"/>
            </a:xfrm>
            <a:custGeom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1502875" y="5066100"/>
              <a:ext cx="5075" cy="15200"/>
            </a:xfrm>
            <a:custGeom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1497825" y="4981950"/>
              <a:ext cx="58950" cy="54725"/>
            </a:xfrm>
            <a:custGeom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1560125" y="5056850"/>
              <a:ext cx="16025" cy="16850"/>
            </a:xfrm>
            <a:custGeom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1524775" y="5011400"/>
              <a:ext cx="13475" cy="14325"/>
            </a:xfrm>
            <a:custGeom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438925" y="5074525"/>
              <a:ext cx="17700" cy="15175"/>
            </a:xfrm>
            <a:custGeom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480150" y="5042550"/>
              <a:ext cx="58100" cy="57250"/>
            </a:xfrm>
            <a:custGeom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440600" y="5193200"/>
              <a:ext cx="17700" cy="14350"/>
            </a:xfrm>
            <a:custGeom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439750" y="5109050"/>
              <a:ext cx="55575" cy="56400"/>
            </a:xfrm>
            <a:custGeom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460800" y="5130075"/>
              <a:ext cx="11800" cy="16875"/>
            </a:xfrm>
            <a:custGeom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419550" y="517132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339600" y="5147750"/>
              <a:ext cx="21900" cy="19400"/>
            </a:xfrm>
            <a:custGeom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377475" y="5118300"/>
              <a:ext cx="59775" cy="56425"/>
            </a:xfrm>
            <a:custGeom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403575" y="5140175"/>
              <a:ext cx="16000" cy="16025"/>
            </a:xfrm>
            <a:custGeom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543275" y="5153650"/>
              <a:ext cx="54750" cy="55575"/>
            </a:xfrm>
            <a:custGeom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559275" y="5089675"/>
              <a:ext cx="58100" cy="58950"/>
            </a:xfrm>
            <a:custGeom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584525" y="5112400"/>
              <a:ext cx="16025" cy="18550"/>
            </a:xfrm>
            <a:custGeom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39925" y="5041700"/>
              <a:ext cx="10950" cy="50525"/>
            </a:xfrm>
            <a:custGeom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521400" y="5122500"/>
              <a:ext cx="17700" cy="16875"/>
            </a:xfrm>
            <a:custGeom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496150" y="5182275"/>
              <a:ext cx="21900" cy="16850"/>
            </a:xfrm>
            <a:custGeom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498675" y="5098950"/>
              <a:ext cx="58100" cy="59775"/>
            </a:xfrm>
            <a:custGeom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619050" y="5212575"/>
              <a:ext cx="9275" cy="56400"/>
            </a:xfrm>
            <a:custGeom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6750" y="5042550"/>
              <a:ext cx="11800" cy="50525"/>
            </a:xfrm>
            <a:custGeom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160325" y="5061050"/>
              <a:ext cx="16850" cy="22775"/>
            </a:xfrm>
            <a:custGeom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103925" y="518142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057625" y="5223500"/>
              <a:ext cx="57250" cy="63175"/>
            </a:xfrm>
            <a:custGeom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04075" y="5109050"/>
              <a:ext cx="11825" cy="5075"/>
            </a:xfrm>
            <a:custGeom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178825" y="5088000"/>
              <a:ext cx="58100" cy="57250"/>
            </a:xfrm>
            <a:custGeom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02400" y="5112400"/>
              <a:ext cx="13500" cy="16025"/>
            </a:xfrm>
            <a:custGeom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109800" y="5277375"/>
              <a:ext cx="58950" cy="64000"/>
            </a:xfrm>
            <a:custGeom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660275" y="5133450"/>
              <a:ext cx="57275" cy="63150"/>
            </a:xfrm>
            <a:custGeom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20725" y="5199100"/>
              <a:ext cx="60625" cy="69875"/>
            </a:xfrm>
            <a:custGeom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01550" y="5226875"/>
              <a:ext cx="16025" cy="17700"/>
            </a:xfrm>
            <a:custGeom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546650" y="5208350"/>
              <a:ext cx="73250" cy="67375"/>
            </a:xfrm>
            <a:custGeom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46175" y="5223500"/>
              <a:ext cx="300500" cy="101875"/>
            </a:xfrm>
            <a:custGeom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169575" y="5265600"/>
              <a:ext cx="79975" cy="69875"/>
            </a:xfrm>
            <a:custGeom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418725" y="505265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41125" y="5079575"/>
              <a:ext cx="55575" cy="55575"/>
            </a:xfrm>
            <a:custGeom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318550" y="5092200"/>
              <a:ext cx="18550" cy="16025"/>
            </a:xfrm>
            <a:custGeom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138425" y="5153650"/>
              <a:ext cx="55575" cy="57250"/>
            </a:xfrm>
            <a:custGeom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38600" y="5087150"/>
              <a:ext cx="10950" cy="49700"/>
            </a:xfrm>
            <a:custGeom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382525" y="5082950"/>
              <a:ext cx="12650" cy="16025"/>
            </a:xfrm>
            <a:custGeom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98350" y="5071175"/>
              <a:ext cx="58950" cy="55575"/>
            </a:xfrm>
            <a:custGeom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358125" y="5059375"/>
              <a:ext cx="58100" cy="63150"/>
            </a:xfrm>
            <a:custGeom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262150" y="5100625"/>
              <a:ext cx="13500" cy="17700"/>
            </a:xfrm>
            <a:custGeom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118225" y="521677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162000" y="517637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219225" y="5164600"/>
              <a:ext cx="16025" cy="22750"/>
            </a:xfrm>
            <a:custGeom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140100" y="5236975"/>
              <a:ext cx="16875" cy="18550"/>
            </a:xfrm>
            <a:custGeom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197350" y="5143550"/>
              <a:ext cx="58100" cy="60625"/>
            </a:xfrm>
            <a:custGeom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178825" y="5206675"/>
              <a:ext cx="58950" cy="57250"/>
            </a:xfrm>
            <a:custGeom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Shape 664"/>
          <p:cNvSpPr txBox="1"/>
          <p:nvPr>
            <p:ph idx="1" type="body"/>
          </p:nvPr>
        </p:nvSpPr>
        <p:spPr>
          <a:xfrm>
            <a:off x="1832400" y="2653800"/>
            <a:ext cx="5479200" cy="1093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55D4B"/>
              </a:buClr>
              <a:buSzPts val="2200"/>
              <a:buChar char="✖"/>
              <a:defRPr i="1" sz="2200">
                <a:solidFill>
                  <a:srgbClr val="F55D4B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55D4B"/>
              </a:buClr>
              <a:buSzPts val="2200"/>
              <a:buChar char="○"/>
              <a:defRPr i="1">
                <a:solidFill>
                  <a:srgbClr val="F55D4B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55D4B"/>
              </a:buClr>
              <a:buSzPts val="2200"/>
              <a:buChar char="●"/>
              <a:defRPr i="1" sz="2200">
                <a:solidFill>
                  <a:srgbClr val="F55D4B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55D4B"/>
              </a:buClr>
              <a:buSzPts val="2200"/>
              <a:buChar char="○"/>
              <a:defRPr i="1" sz="2200">
                <a:solidFill>
                  <a:srgbClr val="F55D4B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55D4B"/>
              </a:buClr>
              <a:buSzPts val="2200"/>
              <a:buChar char="●"/>
              <a:defRPr i="1" sz="2200">
                <a:solidFill>
                  <a:srgbClr val="F55D4B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55D4B"/>
              </a:buClr>
              <a:buSzPts val="2200"/>
              <a:buChar char="○"/>
              <a:defRPr i="1" sz="2200">
                <a:solidFill>
                  <a:srgbClr val="F55D4B"/>
                </a:solidFill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667" name="Shape 667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Shape 841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1131750" y="1750400"/>
            <a:ext cx="6880500" cy="466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600"/>
              <a:buChar char="✖"/>
              <a:defRPr/>
            </a:lvl1pPr>
            <a:lvl2pPr lvl="1">
              <a:spcBef>
                <a:spcPts val="0"/>
              </a:spcBef>
              <a:buSzPts val="2200"/>
              <a:buChar char="○"/>
              <a:defRPr/>
            </a:lvl2pPr>
            <a:lvl3pPr lvl="2">
              <a:spcBef>
                <a:spcPts val="0"/>
              </a:spcBef>
              <a:buSzPts val="18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Shape 844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845" name="Shape 845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19" name="Shape 1019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1131725" y="1773150"/>
            <a:ext cx="3339600" cy="464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200"/>
              <a:buChar char="✖"/>
              <a:defRPr sz="2200"/>
            </a:lvl1pPr>
            <a:lvl2pPr lvl="1">
              <a:spcBef>
                <a:spcPts val="0"/>
              </a:spcBef>
              <a:buSzPts val="2200"/>
              <a:buChar char="○"/>
              <a:defRPr/>
            </a:lvl2pPr>
            <a:lvl3pPr lvl="2">
              <a:spcBef>
                <a:spcPts val="0"/>
              </a:spcBef>
              <a:buSzPts val="2200"/>
              <a:buChar char="■"/>
              <a:defRPr sz="2200"/>
            </a:lvl3pPr>
            <a:lvl4pPr lvl="3">
              <a:spcBef>
                <a:spcPts val="0"/>
              </a:spcBef>
              <a:buSzPts val="2200"/>
              <a:buChar char="●"/>
              <a:defRPr sz="2200"/>
            </a:lvl4pPr>
            <a:lvl5pPr lvl="4">
              <a:spcBef>
                <a:spcPts val="0"/>
              </a:spcBef>
              <a:buSzPts val="2200"/>
              <a:buChar char="○"/>
              <a:defRPr sz="2200"/>
            </a:lvl5pPr>
            <a:lvl6pPr lvl="5">
              <a:spcBef>
                <a:spcPts val="0"/>
              </a:spcBef>
              <a:buSzPts val="2200"/>
              <a:buChar char="■"/>
              <a:defRPr sz="2200"/>
            </a:lvl6pPr>
            <a:lvl7pPr lvl="6">
              <a:spcBef>
                <a:spcPts val="0"/>
              </a:spcBef>
              <a:buSzPts val="2200"/>
              <a:buChar char="●"/>
              <a:defRPr sz="2200"/>
            </a:lvl7pPr>
            <a:lvl8pPr lvl="7">
              <a:spcBef>
                <a:spcPts val="0"/>
              </a:spcBef>
              <a:buSzPts val="2200"/>
              <a:buChar char="○"/>
              <a:defRPr sz="2200"/>
            </a:lvl8pPr>
            <a:lvl9pPr lvl="8">
              <a:spcBef>
                <a:spcPts val="0"/>
              </a:spcBef>
              <a:buSzPts val="2200"/>
              <a:buChar char="■"/>
              <a:defRPr sz="2200"/>
            </a:lvl9pPr>
          </a:lstStyle>
          <a:p/>
        </p:txBody>
      </p:sp>
      <p:sp>
        <p:nvSpPr>
          <p:cNvPr id="1021" name="Shape 1021"/>
          <p:cNvSpPr txBox="1"/>
          <p:nvPr>
            <p:ph idx="2" type="body"/>
          </p:nvPr>
        </p:nvSpPr>
        <p:spPr>
          <a:xfrm>
            <a:off x="4672553" y="1773150"/>
            <a:ext cx="3339600" cy="464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200"/>
              <a:buChar char="✖"/>
              <a:defRPr sz="2200"/>
            </a:lvl1pPr>
            <a:lvl2pPr lvl="1">
              <a:spcBef>
                <a:spcPts val="0"/>
              </a:spcBef>
              <a:buSzPts val="2200"/>
              <a:buChar char="○"/>
              <a:defRPr/>
            </a:lvl2pPr>
            <a:lvl3pPr lvl="2">
              <a:spcBef>
                <a:spcPts val="0"/>
              </a:spcBef>
              <a:buSzPts val="2200"/>
              <a:buChar char="■"/>
              <a:defRPr sz="2200"/>
            </a:lvl3pPr>
            <a:lvl4pPr lvl="3">
              <a:spcBef>
                <a:spcPts val="0"/>
              </a:spcBef>
              <a:buSzPts val="2200"/>
              <a:buChar char="●"/>
              <a:defRPr sz="2200"/>
            </a:lvl4pPr>
            <a:lvl5pPr lvl="4">
              <a:spcBef>
                <a:spcPts val="0"/>
              </a:spcBef>
              <a:buSzPts val="2200"/>
              <a:buChar char="○"/>
              <a:defRPr sz="2200"/>
            </a:lvl5pPr>
            <a:lvl6pPr lvl="5">
              <a:spcBef>
                <a:spcPts val="0"/>
              </a:spcBef>
              <a:buSzPts val="2200"/>
              <a:buChar char="■"/>
              <a:defRPr sz="2200"/>
            </a:lvl6pPr>
            <a:lvl7pPr lvl="6">
              <a:spcBef>
                <a:spcPts val="0"/>
              </a:spcBef>
              <a:buSzPts val="2200"/>
              <a:buChar char="●"/>
              <a:defRPr sz="2200"/>
            </a:lvl7pPr>
            <a:lvl8pPr lvl="7">
              <a:spcBef>
                <a:spcPts val="0"/>
              </a:spcBef>
              <a:buSzPts val="2200"/>
              <a:buChar char="○"/>
              <a:defRPr sz="2200"/>
            </a:lvl8pPr>
            <a:lvl9pPr lvl="8">
              <a:spcBef>
                <a:spcPts val="0"/>
              </a:spcBef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Shape 1023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1024" name="Shape 1024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4" name="Shape 1044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8" name="Shape 1128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Shape 1198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99" name="Shape 1199"/>
          <p:cNvSpPr txBox="1"/>
          <p:nvPr>
            <p:ph idx="1" type="body"/>
          </p:nvPr>
        </p:nvSpPr>
        <p:spPr>
          <a:xfrm>
            <a:off x="977300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✖"/>
              <a:defRPr sz="1800"/>
            </a:lvl1pPr>
            <a:lvl2pPr lvl="1" rtl="0">
              <a:spcBef>
                <a:spcPts val="0"/>
              </a:spcBef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buSzPts val="1800"/>
              <a:buChar char="■"/>
              <a:defRPr/>
            </a:lvl3pPr>
            <a:lvl4pPr lvl="3" rtl="0">
              <a:spcBef>
                <a:spcPts val="0"/>
              </a:spcBef>
              <a:buSzPts val="1800"/>
              <a:buChar char="●"/>
              <a:defRPr/>
            </a:lvl4pPr>
            <a:lvl5pPr lvl="4" rtl="0">
              <a:spcBef>
                <a:spcPts val="0"/>
              </a:spcBef>
              <a:buSzPts val="1800"/>
              <a:buChar char="○"/>
              <a:defRPr/>
            </a:lvl5pPr>
            <a:lvl6pPr lvl="5" rtl="0">
              <a:spcBef>
                <a:spcPts val="0"/>
              </a:spcBef>
              <a:buSzPts val="1800"/>
              <a:buChar char="■"/>
              <a:defRPr/>
            </a:lvl6pPr>
            <a:lvl7pPr lvl="6" rtl="0">
              <a:spcBef>
                <a:spcPts val="0"/>
              </a:spcBef>
              <a:buSzPts val="1800"/>
              <a:buChar char="●"/>
              <a:defRPr/>
            </a:lvl7pPr>
            <a:lvl8pPr lvl="7" rtl="0">
              <a:spcBef>
                <a:spcPts val="0"/>
              </a:spcBef>
              <a:buSzPts val="1800"/>
              <a:buChar char="○"/>
              <a:defRPr/>
            </a:lvl8pPr>
            <a:lvl9pPr lvl="8" rtl="0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1200" name="Shape 1200"/>
          <p:cNvSpPr txBox="1"/>
          <p:nvPr>
            <p:ph idx="2" type="body"/>
          </p:nvPr>
        </p:nvSpPr>
        <p:spPr>
          <a:xfrm>
            <a:off x="3391603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✖"/>
              <a:defRPr sz="1800"/>
            </a:lvl1pPr>
            <a:lvl2pPr lvl="1" rtl="0">
              <a:spcBef>
                <a:spcPts val="0"/>
              </a:spcBef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buSzPts val="1800"/>
              <a:buChar char="■"/>
              <a:defRPr/>
            </a:lvl3pPr>
            <a:lvl4pPr lvl="3" rtl="0">
              <a:spcBef>
                <a:spcPts val="0"/>
              </a:spcBef>
              <a:buSzPts val="1800"/>
              <a:buChar char="●"/>
              <a:defRPr/>
            </a:lvl4pPr>
            <a:lvl5pPr lvl="4" rtl="0">
              <a:spcBef>
                <a:spcPts val="0"/>
              </a:spcBef>
              <a:buSzPts val="1800"/>
              <a:buChar char="○"/>
              <a:defRPr/>
            </a:lvl5pPr>
            <a:lvl6pPr lvl="5" rtl="0">
              <a:spcBef>
                <a:spcPts val="0"/>
              </a:spcBef>
              <a:buSzPts val="1800"/>
              <a:buChar char="■"/>
              <a:defRPr/>
            </a:lvl6pPr>
            <a:lvl7pPr lvl="6" rtl="0">
              <a:spcBef>
                <a:spcPts val="0"/>
              </a:spcBef>
              <a:buSzPts val="1800"/>
              <a:buChar char="●"/>
              <a:defRPr/>
            </a:lvl7pPr>
            <a:lvl8pPr lvl="7" rtl="0">
              <a:spcBef>
                <a:spcPts val="0"/>
              </a:spcBef>
              <a:buSzPts val="1800"/>
              <a:buChar char="○"/>
              <a:defRPr/>
            </a:lvl8pPr>
            <a:lvl9pPr lvl="8" rtl="0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1201" name="Shape 1201"/>
          <p:cNvSpPr txBox="1"/>
          <p:nvPr>
            <p:ph idx="3" type="body"/>
          </p:nvPr>
        </p:nvSpPr>
        <p:spPr>
          <a:xfrm>
            <a:off x="5805905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✖"/>
              <a:defRPr sz="1800"/>
            </a:lvl1pPr>
            <a:lvl2pPr lvl="1" rtl="0">
              <a:spcBef>
                <a:spcPts val="0"/>
              </a:spcBef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buSzPts val="1800"/>
              <a:buChar char="■"/>
              <a:defRPr/>
            </a:lvl3pPr>
            <a:lvl4pPr lvl="3" rtl="0">
              <a:spcBef>
                <a:spcPts val="0"/>
              </a:spcBef>
              <a:buSzPts val="1800"/>
              <a:buChar char="●"/>
              <a:defRPr/>
            </a:lvl4pPr>
            <a:lvl5pPr lvl="4" rtl="0">
              <a:spcBef>
                <a:spcPts val="0"/>
              </a:spcBef>
              <a:buSzPts val="1800"/>
              <a:buChar char="○"/>
              <a:defRPr/>
            </a:lvl5pPr>
            <a:lvl6pPr lvl="5" rtl="0">
              <a:spcBef>
                <a:spcPts val="0"/>
              </a:spcBef>
              <a:buSzPts val="1800"/>
              <a:buChar char="■"/>
              <a:defRPr/>
            </a:lvl6pPr>
            <a:lvl7pPr lvl="6" rtl="0">
              <a:spcBef>
                <a:spcPts val="0"/>
              </a:spcBef>
              <a:buSzPts val="1800"/>
              <a:buChar char="●"/>
              <a:defRPr/>
            </a:lvl7pPr>
            <a:lvl8pPr lvl="7" rtl="0">
              <a:spcBef>
                <a:spcPts val="0"/>
              </a:spcBef>
              <a:buSzPts val="1800"/>
              <a:buChar char="○"/>
              <a:defRPr/>
            </a:lvl8pPr>
            <a:lvl9pPr lvl="8" rtl="0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Shape 1203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1204" name="Shape 1204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8" name="Shape 1248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9" name="Shape 1249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Shape 1378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0" name="Shape 1380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381" name="Shape 1381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Shape 1485"/>
          <p:cNvSpPr txBox="1"/>
          <p:nvPr>
            <p:ph idx="1" type="body"/>
          </p:nvPr>
        </p:nvSpPr>
        <p:spPr>
          <a:xfrm>
            <a:off x="457200" y="5447700"/>
            <a:ext cx="8229600" cy="5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ts val="2400"/>
              <a:buFont typeface="Amatic SC"/>
              <a:buNone/>
              <a:defRPr b="1" sz="2400"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5F6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31750" y="983100"/>
            <a:ext cx="68805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131750" y="1902800"/>
            <a:ext cx="6880500" cy="4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2C3E50"/>
              </a:buClr>
              <a:buSzPts val="26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ts val="2200"/>
              <a:buFont typeface="Merriweather"/>
              <a:buChar char="○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0.jp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 txBox="1"/>
          <p:nvPr>
            <p:ph type="ctrTitle"/>
          </p:nvPr>
        </p:nvSpPr>
        <p:spPr>
          <a:xfrm>
            <a:off x="1047775" y="2188275"/>
            <a:ext cx="6936000" cy="195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buNone/>
            </a:pPr>
            <a:r>
              <a:rPr lang="en"/>
              <a:t>POVS AND PROTOTYPES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Productivity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 txBox="1"/>
          <p:nvPr>
            <p:ph idx="4294967295" type="body"/>
          </p:nvPr>
        </p:nvSpPr>
        <p:spPr>
          <a:xfrm>
            <a:off x="1080150" y="201600"/>
            <a:ext cx="6983700" cy="109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3400">
                <a:solidFill>
                  <a:srgbClr val="F55D4B"/>
                </a:solidFill>
              </a:rPr>
              <a:t>We met...</a:t>
            </a:r>
            <a:r>
              <a:rPr i="1" lang="en" sz="3400">
                <a:solidFill>
                  <a:srgbClr val="F55D4B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800">
                <a:solidFill>
                  <a:schemeClr val="dk1"/>
                </a:solidFill>
              </a:rPr>
              <a:t>Justin, an Electrical Engineer in his mid to late 20’s.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F55D4B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800">
              <a:solidFill>
                <a:srgbClr val="F55D4B"/>
              </a:solidFill>
            </a:endParaRPr>
          </a:p>
          <a:p>
            <a:pPr lvl="0" rtl="0" algn="l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800">
              <a:solidFill>
                <a:srgbClr val="F55D4B"/>
              </a:solidFill>
            </a:endParaRPr>
          </a:p>
        </p:txBody>
      </p:sp>
      <p:pic>
        <p:nvPicPr>
          <p:cNvPr descr="IMG_20171001_155749038_HDR.jpg" id="1875" name="Shape 1875"/>
          <p:cNvPicPr preferRelativeResize="0"/>
          <p:nvPr/>
        </p:nvPicPr>
        <p:blipFill rotWithShape="1">
          <a:blip r:embed="rId3">
            <a:alphaModFix/>
          </a:blip>
          <a:srcRect b="38990" l="14473" r="14473" t="21341"/>
          <a:stretch/>
        </p:blipFill>
        <p:spPr>
          <a:xfrm>
            <a:off x="2628325" y="2026500"/>
            <a:ext cx="3753900" cy="371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Shape 1880"/>
          <p:cNvSpPr txBox="1"/>
          <p:nvPr>
            <p:ph idx="4294967295" type="body"/>
          </p:nvPr>
        </p:nvSpPr>
        <p:spPr>
          <a:xfrm>
            <a:off x="1080150" y="201600"/>
            <a:ext cx="6983700" cy="109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F55D4B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3400">
                <a:solidFill>
                  <a:srgbClr val="F55D4B"/>
                </a:solidFill>
              </a:rPr>
              <a:t>We were amazed to realize...</a:t>
            </a:r>
            <a:r>
              <a:rPr i="1" lang="en" sz="3400">
                <a:solidFill>
                  <a:srgbClr val="F55D4B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800">
                <a:solidFill>
                  <a:schemeClr val="dk1"/>
                </a:solidFill>
              </a:rPr>
              <a:t>that he sets multiple, consecutive reminders because he ignores the first one and forgets to do his task without another reminder.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3400">
                <a:solidFill>
                  <a:srgbClr val="F55D4B"/>
                </a:solidFill>
              </a:rPr>
              <a:t>It would be game changing to...</a:t>
            </a:r>
            <a:r>
              <a:rPr i="1" lang="en" sz="3600">
                <a:solidFill>
                  <a:srgbClr val="F55D4B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800">
                <a:solidFill>
                  <a:schemeClr val="dk1"/>
                </a:solidFill>
              </a:rPr>
              <a:t>help people with bad short-term memory to stay focused on tasks.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800">
              <a:solidFill>
                <a:srgbClr val="F55D4B"/>
              </a:solidFill>
            </a:endParaRPr>
          </a:p>
          <a:p>
            <a:pPr lvl="0" rtl="0" algn="l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2800">
              <a:solidFill>
                <a:srgbClr val="F55D4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Shape 1885"/>
          <p:cNvSpPr txBox="1"/>
          <p:nvPr>
            <p:ph idx="4294967295" type="body"/>
          </p:nvPr>
        </p:nvSpPr>
        <p:spPr>
          <a:xfrm>
            <a:off x="1080150" y="735000"/>
            <a:ext cx="6983700" cy="109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i="1" lang="en" sz="3400">
                <a:solidFill>
                  <a:srgbClr val="F55D4B"/>
                </a:solidFill>
              </a:rPr>
              <a:t>We met...</a:t>
            </a:r>
            <a:r>
              <a:rPr i="1" lang="en" sz="3400">
                <a:solidFill>
                  <a:srgbClr val="F55D4B"/>
                </a:solidFill>
              </a:rPr>
              <a:t> 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1" lang="en" sz="2800">
                <a:solidFill>
                  <a:srgbClr val="000000"/>
                </a:solidFill>
              </a:rPr>
              <a:t>Deborah, a stay-at-home mom and writer.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 algn="l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rgbClr val="000000"/>
              </a:solidFill>
            </a:endParaRPr>
          </a:p>
        </p:txBody>
      </p:sp>
      <p:pic>
        <p:nvPicPr>
          <p:cNvPr descr="IMG_20171001_163144598_HDR.jpg" id="1886" name="Shape 1886"/>
          <p:cNvPicPr preferRelativeResize="0"/>
          <p:nvPr/>
        </p:nvPicPr>
        <p:blipFill rotWithShape="1">
          <a:blip r:embed="rId3">
            <a:alphaModFix/>
          </a:blip>
          <a:srcRect b="12249" l="47022" r="15260" t="21463"/>
          <a:stretch/>
        </p:blipFill>
        <p:spPr>
          <a:xfrm>
            <a:off x="2843100" y="2400325"/>
            <a:ext cx="3457800" cy="341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Shape 1891"/>
          <p:cNvSpPr txBox="1"/>
          <p:nvPr>
            <p:ph idx="4294967295" type="body"/>
          </p:nvPr>
        </p:nvSpPr>
        <p:spPr>
          <a:xfrm>
            <a:off x="1080150" y="735000"/>
            <a:ext cx="6983700" cy="109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1" sz="2800">
              <a:solidFill>
                <a:srgbClr val="000000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 algn="l">
              <a:spcBef>
                <a:spcPts val="0"/>
              </a:spcBef>
              <a:buNone/>
            </a:pPr>
            <a:r>
              <a:rPr b="1" i="1" lang="en" sz="3400">
                <a:solidFill>
                  <a:srgbClr val="F55D4B"/>
                </a:solidFill>
              </a:rPr>
              <a:t>We were amazed to realize...</a:t>
            </a:r>
            <a:r>
              <a:rPr i="1" lang="en" sz="3400">
                <a:solidFill>
                  <a:srgbClr val="F55D4B"/>
                </a:solidFill>
              </a:rPr>
              <a:t> </a:t>
            </a:r>
          </a:p>
          <a:p>
            <a:pPr lvl="0" rtl="0" algn="l">
              <a:spcBef>
                <a:spcPts val="0"/>
              </a:spcBef>
              <a:buNone/>
            </a:pPr>
            <a:r>
              <a:rPr i="1" lang="en" sz="2800">
                <a:solidFill>
                  <a:srgbClr val="000000"/>
                </a:solidFill>
              </a:rPr>
              <a:t>that she tries to stay off social media to stay productive, but it’s difficult for her.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100"/>
              <a:t>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i="1" lang="en" sz="3400">
                <a:solidFill>
                  <a:srgbClr val="F55D4B"/>
                </a:solidFill>
              </a:rPr>
              <a:t>It would be game changing to...</a:t>
            </a:r>
            <a:r>
              <a:rPr i="1" lang="en" sz="3600">
                <a:solidFill>
                  <a:srgbClr val="F55D4B"/>
                </a:solidFill>
              </a:rPr>
              <a:t> </a:t>
            </a:r>
          </a:p>
          <a:p>
            <a:pPr lvl="0" rtl="0" algn="l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2800">
                <a:solidFill>
                  <a:srgbClr val="000000"/>
                </a:solidFill>
              </a:rPr>
              <a:t>find a way to maximize her focus when she works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Shape 1896"/>
          <p:cNvSpPr/>
          <p:nvPr/>
        </p:nvSpPr>
        <p:spPr>
          <a:xfrm>
            <a:off x="273250" y="217800"/>
            <a:ext cx="8591400" cy="6405900"/>
          </a:xfrm>
          <a:prstGeom prst="rect">
            <a:avLst/>
          </a:prstGeom>
          <a:noFill/>
          <a:ln cap="flat" cmpd="sng" w="76200">
            <a:solidFill>
              <a:srgbClr val="F55D4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7" name="Shape 1897"/>
          <p:cNvSpPr txBox="1"/>
          <p:nvPr>
            <p:ph type="title"/>
          </p:nvPr>
        </p:nvSpPr>
        <p:spPr>
          <a:xfrm>
            <a:off x="183850" y="860950"/>
            <a:ext cx="8770200" cy="474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7200"/>
              <a:t>How Might We: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dk1"/>
                </a:solidFill>
              </a:rPr>
              <a:t>help people to set up a distraction-free environment? </a:t>
            </a:r>
          </a:p>
        </p:txBody>
      </p:sp>
      <p:sp>
        <p:nvSpPr>
          <p:cNvPr id="1898" name="Shape 1898"/>
          <p:cNvSpPr/>
          <p:nvPr/>
        </p:nvSpPr>
        <p:spPr>
          <a:xfrm>
            <a:off x="3607263" y="4309675"/>
            <a:ext cx="1929476" cy="2049046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95A5A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55D4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/>
          <p:nvPr/>
        </p:nvSpPr>
        <p:spPr>
          <a:xfrm>
            <a:off x="273250" y="217800"/>
            <a:ext cx="8591400" cy="6405900"/>
          </a:xfrm>
          <a:prstGeom prst="rect">
            <a:avLst/>
          </a:prstGeom>
          <a:noFill/>
          <a:ln cap="flat" cmpd="sng" w="76200">
            <a:solidFill>
              <a:srgbClr val="F55D4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4" name="Shape 1904"/>
          <p:cNvSpPr txBox="1"/>
          <p:nvPr>
            <p:ph type="title"/>
          </p:nvPr>
        </p:nvSpPr>
        <p:spPr>
          <a:xfrm>
            <a:off x="785350" y="832675"/>
            <a:ext cx="7567200" cy="474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How Might We: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200">
                <a:solidFill>
                  <a:schemeClr val="dk1"/>
                </a:solidFill>
              </a:rPr>
              <a:t>encourage people to practice self-control?</a:t>
            </a:r>
          </a:p>
        </p:txBody>
      </p:sp>
      <p:sp>
        <p:nvSpPr>
          <p:cNvPr id="1905" name="Shape 1905"/>
          <p:cNvSpPr/>
          <p:nvPr/>
        </p:nvSpPr>
        <p:spPr>
          <a:xfrm>
            <a:off x="3553200" y="4508650"/>
            <a:ext cx="1929476" cy="2049046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95A5A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55D4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 txBox="1"/>
          <p:nvPr>
            <p:ph idx="4294967295" type="body"/>
          </p:nvPr>
        </p:nvSpPr>
        <p:spPr>
          <a:xfrm>
            <a:off x="1080150" y="735000"/>
            <a:ext cx="6983700" cy="109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3400">
                <a:solidFill>
                  <a:srgbClr val="F55D4B"/>
                </a:solidFill>
              </a:rPr>
              <a:t>We met...</a:t>
            </a:r>
            <a:r>
              <a:rPr i="1" lang="en" sz="3400">
                <a:solidFill>
                  <a:srgbClr val="F55D4B"/>
                </a:solidFill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800">
                <a:solidFill>
                  <a:schemeClr val="dk1"/>
                </a:solidFill>
              </a:rPr>
              <a:t>Martin, a Facebook Engineer and former business owner.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F55D4B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3600">
              <a:solidFill>
                <a:srgbClr val="F55D4B"/>
              </a:solidFill>
            </a:endParaRPr>
          </a:p>
          <a:p>
            <a:pPr lvl="0" rtl="0" algn="l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3400">
              <a:solidFill>
                <a:srgbClr val="F55D4B"/>
              </a:solidFill>
            </a:endParaRPr>
          </a:p>
        </p:txBody>
      </p:sp>
      <p:pic>
        <p:nvPicPr>
          <p:cNvPr descr="IMG_20171001_163144598_HDR.jpg" id="1911" name="Shape 1911"/>
          <p:cNvPicPr preferRelativeResize="0"/>
          <p:nvPr/>
        </p:nvPicPr>
        <p:blipFill rotWithShape="1">
          <a:blip r:embed="rId3">
            <a:alphaModFix/>
          </a:blip>
          <a:srcRect b="17963" l="12197" r="50086" t="14299"/>
          <a:stretch/>
        </p:blipFill>
        <p:spPr>
          <a:xfrm>
            <a:off x="2798250" y="2374250"/>
            <a:ext cx="3547500" cy="350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Shape 1916"/>
          <p:cNvSpPr txBox="1"/>
          <p:nvPr>
            <p:ph idx="4294967295" type="body"/>
          </p:nvPr>
        </p:nvSpPr>
        <p:spPr>
          <a:xfrm>
            <a:off x="1080150" y="735000"/>
            <a:ext cx="6983700" cy="109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F55D4B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3400">
                <a:solidFill>
                  <a:srgbClr val="F55D4B"/>
                </a:solidFill>
              </a:rPr>
              <a:t>We were amazed to realize...</a:t>
            </a:r>
            <a:r>
              <a:rPr i="1" lang="en" sz="3400">
                <a:solidFill>
                  <a:srgbClr val="F55D4B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800">
                <a:solidFill>
                  <a:schemeClr val="dk1"/>
                </a:solidFill>
              </a:rPr>
              <a:t>that he had trouble remembering to make time for things outside of work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F55D4B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3400">
                <a:solidFill>
                  <a:srgbClr val="F55D4B"/>
                </a:solidFill>
              </a:rPr>
              <a:t>It would be game changing to...</a:t>
            </a:r>
            <a:r>
              <a:rPr i="1" lang="en" sz="3600">
                <a:solidFill>
                  <a:srgbClr val="F55D4B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800">
                <a:solidFill>
                  <a:schemeClr val="dk1"/>
                </a:solidFill>
              </a:rPr>
              <a:t>to increase productivity by helping people improve their health.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3600">
              <a:solidFill>
                <a:srgbClr val="F55D4B"/>
              </a:solidFill>
            </a:endParaRPr>
          </a:p>
          <a:p>
            <a:pPr lvl="0" rtl="0" algn="l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1" sz="3400">
              <a:solidFill>
                <a:srgbClr val="F55D4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Shape 1921"/>
          <p:cNvSpPr/>
          <p:nvPr/>
        </p:nvSpPr>
        <p:spPr>
          <a:xfrm>
            <a:off x="273250" y="217800"/>
            <a:ext cx="8591400" cy="6405900"/>
          </a:xfrm>
          <a:prstGeom prst="rect">
            <a:avLst/>
          </a:prstGeom>
          <a:noFill/>
          <a:ln cap="flat" cmpd="sng" w="76200">
            <a:solidFill>
              <a:srgbClr val="F55D4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2" name="Shape 1922"/>
          <p:cNvSpPr txBox="1"/>
          <p:nvPr>
            <p:ph type="title"/>
          </p:nvPr>
        </p:nvSpPr>
        <p:spPr>
          <a:xfrm>
            <a:off x="343900" y="446450"/>
            <a:ext cx="8680800" cy="474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7200"/>
              <a:t>How Might We: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dk1"/>
                </a:solidFill>
              </a:rPr>
              <a:t>encourage people to practice self-care to further their productivity?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7200"/>
          </a:p>
        </p:txBody>
      </p:sp>
      <p:sp>
        <p:nvSpPr>
          <p:cNvPr id="1923" name="Shape 1923"/>
          <p:cNvSpPr/>
          <p:nvPr/>
        </p:nvSpPr>
        <p:spPr>
          <a:xfrm>
            <a:off x="3553200" y="4786650"/>
            <a:ext cx="1797602" cy="1771070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95A5A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55D4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5A5A6"/>
        </a:solidFill>
      </p:bgPr>
    </p:bg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Shape 1928"/>
          <p:cNvSpPr txBox="1"/>
          <p:nvPr>
            <p:ph idx="4294967295" type="ctrTitle"/>
          </p:nvPr>
        </p:nvSpPr>
        <p:spPr>
          <a:xfrm>
            <a:off x="1379675" y="2633650"/>
            <a:ext cx="6395700" cy="2522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lang="en" sz="5400">
                <a:solidFill>
                  <a:schemeClr val="lt1"/>
                </a:solidFill>
              </a:rPr>
              <a:t>4</a:t>
            </a:r>
            <a:r>
              <a:rPr b="0" lang="en" sz="5400">
                <a:solidFill>
                  <a:schemeClr val="lt1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" sz="5400">
                <a:solidFill>
                  <a:schemeClr val="lt1"/>
                </a:solidFill>
              </a:rPr>
              <a:t>PROTOTYPES</a:t>
            </a:r>
          </a:p>
        </p:txBody>
      </p:sp>
      <p:sp>
        <p:nvSpPr>
          <p:cNvPr id="1929" name="Shape 1929"/>
          <p:cNvSpPr/>
          <p:nvPr/>
        </p:nvSpPr>
        <p:spPr>
          <a:xfrm>
            <a:off x="3213452" y="703602"/>
            <a:ext cx="2728142" cy="2522753"/>
          </a:xfrm>
          <a:custGeom>
            <a:pathLst>
              <a:path extrusionOk="0" h="82958" w="89712">
                <a:moveTo>
                  <a:pt x="52672" y="2049"/>
                </a:moveTo>
                <a:cubicBezTo>
                  <a:pt x="40979" y="2915"/>
                  <a:pt x="28376" y="5687"/>
                  <a:pt x="19269" y="13072"/>
                </a:cubicBezTo>
                <a:cubicBezTo>
                  <a:pt x="7809" y="22363"/>
                  <a:pt x="-450" y="41691"/>
                  <a:pt x="5574" y="55159"/>
                </a:cubicBezTo>
                <a:cubicBezTo>
                  <a:pt x="12934" y="71613"/>
                  <a:pt x="33988" y="83483"/>
                  <a:pt x="52004" y="82883"/>
                </a:cubicBezTo>
                <a:cubicBezTo>
                  <a:pt x="62654" y="82528"/>
                  <a:pt x="75554" y="78169"/>
                  <a:pt x="80730" y="68854"/>
                </a:cubicBezTo>
                <a:cubicBezTo>
                  <a:pt x="89351" y="53334"/>
                  <a:pt x="86569" y="30516"/>
                  <a:pt x="76722" y="15744"/>
                </a:cubicBezTo>
                <a:cubicBezTo>
                  <a:pt x="69002" y="4163"/>
                  <a:pt x="51060" y="-2643"/>
                  <a:pt x="37641" y="1047"/>
                </a:cubicBezTo>
                <a:cubicBezTo>
                  <a:pt x="22584" y="5187"/>
                  <a:pt x="4685" y="14957"/>
                  <a:pt x="898" y="30107"/>
                </a:cubicBezTo>
                <a:cubicBezTo>
                  <a:pt x="-3402" y="47307"/>
                  <a:pt x="8933" y="71200"/>
                  <a:pt x="25616" y="77205"/>
                </a:cubicBezTo>
                <a:cubicBezTo>
                  <a:pt x="45695" y="84432"/>
                  <a:pt x="76756" y="77025"/>
                  <a:pt x="86743" y="58165"/>
                </a:cubicBezTo>
                <a:cubicBezTo>
                  <a:pt x="93824" y="44791"/>
                  <a:pt x="86931" y="25485"/>
                  <a:pt x="77390" y="13740"/>
                </a:cubicBezTo>
                <a:cubicBezTo>
                  <a:pt x="74162" y="9767"/>
                  <a:pt x="71332" y="4292"/>
                  <a:pt x="66367" y="305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930" name="Shape 1930"/>
          <p:cNvSpPr/>
          <p:nvPr/>
        </p:nvSpPr>
        <p:spPr>
          <a:xfrm>
            <a:off x="4014780" y="1296298"/>
            <a:ext cx="1114426" cy="1337354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MEET THE TEAM</a:t>
            </a:r>
          </a:p>
        </p:txBody>
      </p:sp>
      <p:sp>
        <p:nvSpPr>
          <p:cNvPr id="1814" name="Shape 1814"/>
          <p:cNvSpPr txBox="1"/>
          <p:nvPr>
            <p:ph type="title"/>
          </p:nvPr>
        </p:nvSpPr>
        <p:spPr>
          <a:xfrm>
            <a:off x="2454550" y="4370475"/>
            <a:ext cx="2282700" cy="124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Ivan Salinas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5" name="Shape 1815"/>
          <p:cNvSpPr txBox="1"/>
          <p:nvPr>
            <p:ph type="title"/>
          </p:nvPr>
        </p:nvSpPr>
        <p:spPr>
          <a:xfrm>
            <a:off x="4599025" y="4677675"/>
            <a:ext cx="2061900" cy="939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Jonathan Mao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6" name="Shape 1816"/>
          <p:cNvSpPr txBox="1"/>
          <p:nvPr>
            <p:ph type="title"/>
          </p:nvPr>
        </p:nvSpPr>
        <p:spPr>
          <a:xfrm>
            <a:off x="689275" y="4524075"/>
            <a:ext cx="1650900" cy="109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Sidra</a:t>
            </a:r>
            <a:r>
              <a:rPr lang="en"/>
              <a:t> Ijaz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7" name="Shape 1817"/>
          <p:cNvSpPr txBox="1"/>
          <p:nvPr>
            <p:ph type="title"/>
          </p:nvPr>
        </p:nvSpPr>
        <p:spPr>
          <a:xfrm>
            <a:off x="6729225" y="4524075"/>
            <a:ext cx="2282700" cy="109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Crystal Zheng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inkedIn Image.png" id="1818" name="Shape 1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50" y="2428050"/>
            <a:ext cx="2024700" cy="20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ystalZhengheadshot.png" id="1819" name="Shape 18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225" y="2493450"/>
            <a:ext cx="2001900" cy="200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DSC_2711.jpg" id="1820" name="Shape 1820"/>
          <p:cNvPicPr preferRelativeResize="0"/>
          <p:nvPr/>
        </p:nvPicPr>
        <p:blipFill rotWithShape="1">
          <a:blip r:embed="rId5">
            <a:alphaModFix/>
          </a:blip>
          <a:srcRect b="37710" l="28300" r="20791" t="27680"/>
          <a:stretch/>
        </p:blipFill>
        <p:spPr>
          <a:xfrm>
            <a:off x="4612150" y="2475000"/>
            <a:ext cx="2001900" cy="203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21" name="Shape 18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350" y="2398050"/>
            <a:ext cx="2061900" cy="206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 txBox="1"/>
          <p:nvPr>
            <p:ph type="title"/>
          </p:nvPr>
        </p:nvSpPr>
        <p:spPr>
          <a:xfrm>
            <a:off x="0" y="619075"/>
            <a:ext cx="9144000" cy="933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/>
              <a:t>Prototype 1</a:t>
            </a:r>
          </a:p>
        </p:txBody>
      </p:sp>
      <p:pic>
        <p:nvPicPr>
          <p:cNvPr descr="IMG_8614.JPG" id="1936" name="Shape 1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50" y="1460950"/>
            <a:ext cx="3764874" cy="50198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Shape 1937"/>
          <p:cNvSpPr txBox="1"/>
          <p:nvPr/>
        </p:nvSpPr>
        <p:spPr>
          <a:xfrm>
            <a:off x="4678075" y="1460950"/>
            <a:ext cx="4337400" cy="4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Assumptions:</a:t>
            </a: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Visual reminders of tasks and time spent working on the homescreen/new tab screen increases productivity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20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Description: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 prominently displayed the user’s tasks, calendar, graph of social media usage, and top three visited websites as a mock screen saver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5F6F7"/>
        </a:solidFill>
      </p:bgPr>
    </p:bg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How it was tested:</a:t>
            </a:r>
          </a:p>
        </p:txBody>
      </p:sp>
      <p:sp>
        <p:nvSpPr>
          <p:cNvPr id="1943" name="Shape 1943"/>
          <p:cNvSpPr txBox="1"/>
          <p:nvPr/>
        </p:nvSpPr>
        <p:spPr>
          <a:xfrm>
            <a:off x="994050" y="4657900"/>
            <a:ext cx="16059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Vivan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44" name="Shape 1944"/>
          <p:cNvSpPr txBox="1"/>
          <p:nvPr/>
        </p:nvSpPr>
        <p:spPr>
          <a:xfrm>
            <a:off x="5379000" y="1451850"/>
            <a:ext cx="3410100" cy="4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 placed the drawn prototype on the user’s laptop screen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Asked them a series of questions regarding how they felt about displaying as their 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screensaver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and their potential use. </a:t>
            </a:r>
          </a:p>
        </p:txBody>
      </p:sp>
      <p:pic>
        <p:nvPicPr>
          <p:cNvPr descr="IMG_8615.JPG" id="1945" name="Shape 1945"/>
          <p:cNvPicPr preferRelativeResize="0"/>
          <p:nvPr/>
        </p:nvPicPr>
        <p:blipFill rotWithShape="1">
          <a:blip r:embed="rId3">
            <a:alphaModFix/>
          </a:blip>
          <a:srcRect b="22335" l="4403" r="-1613" t="6647"/>
          <a:stretch/>
        </p:blipFill>
        <p:spPr>
          <a:xfrm>
            <a:off x="2423250" y="3182575"/>
            <a:ext cx="2758800" cy="268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Vivan.JPG" id="1946" name="Shape 1946"/>
          <p:cNvPicPr preferRelativeResize="0"/>
          <p:nvPr/>
        </p:nvPicPr>
        <p:blipFill rotWithShape="1">
          <a:blip r:embed="rId4">
            <a:alphaModFix/>
          </a:blip>
          <a:srcRect b="25458" l="10090" r="10082" t="13591"/>
          <a:stretch/>
        </p:blipFill>
        <p:spPr>
          <a:xfrm>
            <a:off x="517700" y="1668154"/>
            <a:ext cx="2758800" cy="2808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Shape 1951"/>
          <p:cNvSpPr txBox="1"/>
          <p:nvPr>
            <p:ph idx="1" type="body"/>
          </p:nvPr>
        </p:nvSpPr>
        <p:spPr>
          <a:xfrm>
            <a:off x="4903462" y="2542650"/>
            <a:ext cx="3339600" cy="431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✖"/>
            </a:pPr>
            <a:r>
              <a:rPr lang="en"/>
              <a:t>The user interface and arrangement</a:t>
            </a:r>
          </a:p>
          <a:p>
            <a:pPr indent="-393700" lvl="0" marL="457200" rtl="0">
              <a:spcBef>
                <a:spcPts val="0"/>
              </a:spcBef>
              <a:buSzPts val="2600"/>
              <a:buChar char="✖"/>
            </a:pPr>
            <a:r>
              <a:rPr lang="en"/>
              <a:t>The top 3 websites visited widget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2" name="Shape 1952"/>
          <p:cNvSpPr txBox="1"/>
          <p:nvPr>
            <p:ph idx="4294967295" type="body"/>
          </p:nvPr>
        </p:nvSpPr>
        <p:spPr>
          <a:xfrm>
            <a:off x="922363" y="2542650"/>
            <a:ext cx="3339600" cy="431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★"/>
            </a:pPr>
            <a:r>
              <a:rPr lang="en"/>
              <a:t>The social media usage graphs</a:t>
            </a:r>
          </a:p>
          <a:p>
            <a:pPr indent="-393700" lvl="0" marL="457200" rtl="0">
              <a:spcBef>
                <a:spcPts val="0"/>
              </a:spcBef>
              <a:buSzPts val="2600"/>
              <a:buChar char="★"/>
            </a:pPr>
            <a:r>
              <a:rPr lang="en"/>
              <a:t>The overall urgency given off by the presentation of events and tasks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3" name="Shape 1953"/>
          <p:cNvSpPr txBox="1"/>
          <p:nvPr>
            <p:ph type="title"/>
          </p:nvPr>
        </p:nvSpPr>
        <p:spPr>
          <a:xfrm>
            <a:off x="548000" y="596025"/>
            <a:ext cx="3890700" cy="143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Things that worked</a:t>
            </a:r>
          </a:p>
        </p:txBody>
      </p:sp>
      <p:sp>
        <p:nvSpPr>
          <p:cNvPr id="1954" name="Shape 1954"/>
          <p:cNvSpPr txBox="1"/>
          <p:nvPr>
            <p:ph type="title"/>
          </p:nvPr>
        </p:nvSpPr>
        <p:spPr>
          <a:xfrm>
            <a:off x="4438700" y="596025"/>
            <a:ext cx="3890700" cy="143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Things that didn’t work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5A5A6"/>
        </a:solidFill>
      </p:bgPr>
    </p:bg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/>
          <p:nvPr>
            <p:ph idx="4294967295" type="ctrTitle"/>
          </p:nvPr>
        </p:nvSpPr>
        <p:spPr>
          <a:xfrm>
            <a:off x="685800" y="598400"/>
            <a:ext cx="7772400" cy="119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FINAL Assumptions &amp;: </a:t>
            </a:r>
            <a:br>
              <a:rPr lang="en" sz="4800">
                <a:solidFill>
                  <a:srgbClr val="FFFFFF"/>
                </a:solidFill>
              </a:rPr>
            </a:br>
            <a:r>
              <a:rPr lang="en" sz="4800">
                <a:solidFill>
                  <a:srgbClr val="FFFFFF"/>
                </a:solidFill>
              </a:rPr>
              <a:t>Key Takeaways</a:t>
            </a:r>
          </a:p>
        </p:txBody>
      </p:sp>
      <p:sp>
        <p:nvSpPr>
          <p:cNvPr id="1960" name="Shape 1960"/>
          <p:cNvSpPr txBox="1"/>
          <p:nvPr>
            <p:ph idx="4294967295" type="subTitle"/>
          </p:nvPr>
        </p:nvSpPr>
        <p:spPr>
          <a:xfrm>
            <a:off x="987125" y="1605013"/>
            <a:ext cx="7081200" cy="4799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ts val="2000"/>
              <a:buChar char="✖"/>
            </a:pPr>
            <a:r>
              <a:rPr lang="en" sz="2000">
                <a:solidFill>
                  <a:schemeClr val="lt1"/>
                </a:solidFill>
              </a:rPr>
              <a:t>The assumption was </a:t>
            </a:r>
            <a:r>
              <a:rPr b="1" lang="en" sz="2000">
                <a:solidFill>
                  <a:srgbClr val="38761D"/>
                </a:solidFill>
              </a:rPr>
              <a:t>VALID</a:t>
            </a:r>
          </a:p>
          <a:p>
            <a:pPr indent="-355600" lvl="1" marL="914400" rtl="0">
              <a:spcBef>
                <a:spcPts val="0"/>
              </a:spcBef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User commented on how he would use the prototype in his life to stay on track and be reminded of upcoming tasks he needs to do</a:t>
            </a:r>
            <a:br>
              <a:rPr lang="en" sz="2000">
                <a:solidFill>
                  <a:schemeClr val="lt1"/>
                </a:solidFill>
              </a:rPr>
            </a:br>
          </a:p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ts val="2000"/>
              <a:buChar char="✖"/>
            </a:pPr>
            <a:r>
              <a:rPr lang="en" sz="2000">
                <a:solidFill>
                  <a:schemeClr val="lt1"/>
                </a:solidFill>
              </a:rPr>
              <a:t>However, he commented on how he would be tempted to</a:t>
            </a:r>
            <a:r>
              <a:rPr lang="en" sz="2000">
                <a:solidFill>
                  <a:schemeClr val="accent6"/>
                </a:solidFill>
              </a:rPr>
              <a:t> </a:t>
            </a:r>
            <a:r>
              <a:rPr b="1" lang="en" sz="2000">
                <a:solidFill>
                  <a:srgbClr val="434343"/>
                </a:solidFill>
              </a:rPr>
              <a:t>cease usage</a:t>
            </a:r>
            <a:r>
              <a:rPr lang="en" sz="2000">
                <a:solidFill>
                  <a:srgbClr val="000000"/>
                </a:solidFill>
              </a:rPr>
              <a:t> </a:t>
            </a:r>
            <a:r>
              <a:rPr lang="en" sz="2000">
                <a:solidFill>
                  <a:schemeClr val="lt1"/>
                </a:solidFill>
              </a:rPr>
              <a:t>for it </a:t>
            </a:r>
            <a:r>
              <a:rPr b="1" lang="en" sz="2000">
                <a:solidFill>
                  <a:srgbClr val="434343"/>
                </a:solidFill>
              </a:rPr>
              <a:t>later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✖"/>
            </a:pPr>
            <a:r>
              <a:rPr lang="en" sz="2000">
                <a:solidFill>
                  <a:srgbClr val="FFFFFF"/>
                </a:solidFill>
              </a:rPr>
              <a:t>User Suggested: That the user interface made him feel </a:t>
            </a:r>
            <a:r>
              <a:rPr b="1" lang="en" sz="2000">
                <a:solidFill>
                  <a:srgbClr val="434343"/>
                </a:solidFill>
              </a:rPr>
              <a:t>stifled</a:t>
            </a:r>
            <a:r>
              <a:rPr lang="en" sz="2000">
                <a:solidFill>
                  <a:srgbClr val="6AA84F"/>
                </a:solidFill>
              </a:rPr>
              <a:t> </a:t>
            </a:r>
            <a:r>
              <a:rPr lang="en" sz="2000">
                <a:solidFill>
                  <a:srgbClr val="FFFFFF"/>
                </a:solidFill>
              </a:rPr>
              <a:t>and a </a:t>
            </a:r>
            <a:r>
              <a:rPr b="1" lang="en" sz="2000">
                <a:solidFill>
                  <a:srgbClr val="434343"/>
                </a:solidFill>
              </a:rPr>
              <a:t>change in arrangement</a:t>
            </a:r>
            <a:r>
              <a:rPr lang="en" sz="2000">
                <a:solidFill>
                  <a:schemeClr val="accent4"/>
                </a:solidFill>
              </a:rPr>
              <a:t> </a:t>
            </a:r>
            <a:r>
              <a:rPr lang="en" sz="2000">
                <a:solidFill>
                  <a:srgbClr val="FFFFFF"/>
                </a:solidFill>
              </a:rPr>
              <a:t>might make a difference</a:t>
            </a: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ts val="2000"/>
              <a:buChar char="✖"/>
            </a:pPr>
            <a:r>
              <a:rPr lang="en" sz="2000">
                <a:solidFill>
                  <a:srgbClr val="FFFFFF"/>
                </a:solidFill>
              </a:rPr>
              <a:t>New Assumptions: Users appreciate a cleaner interface that is </a:t>
            </a:r>
            <a:r>
              <a:rPr b="1" lang="en" sz="2000">
                <a:solidFill>
                  <a:srgbClr val="434343"/>
                </a:solidFill>
              </a:rPr>
              <a:t>less intimidating</a:t>
            </a:r>
            <a:r>
              <a:rPr b="1" lang="en" sz="2000">
                <a:solidFill>
                  <a:srgbClr val="FFFFFF"/>
                </a:solidFill>
              </a:rPr>
              <a:t> </a:t>
            </a:r>
            <a:r>
              <a:rPr lang="en" sz="2000">
                <a:solidFill>
                  <a:srgbClr val="FFFFFF"/>
                </a:solidFill>
              </a:rPr>
              <a:t>when dealing with their productivity habits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 txBox="1"/>
          <p:nvPr>
            <p:ph type="title"/>
          </p:nvPr>
        </p:nvSpPr>
        <p:spPr>
          <a:xfrm>
            <a:off x="0" y="871100"/>
            <a:ext cx="9144000" cy="933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/>
              <a:t>Prototype 2</a:t>
            </a:r>
          </a:p>
        </p:txBody>
      </p:sp>
      <p:sp>
        <p:nvSpPr>
          <p:cNvPr id="1966" name="Shape 1966"/>
          <p:cNvSpPr txBox="1"/>
          <p:nvPr/>
        </p:nvSpPr>
        <p:spPr>
          <a:xfrm>
            <a:off x="883475" y="7012625"/>
            <a:ext cx="5873700" cy="3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Easily disabled by muting, not foolproof enough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Both stern and passive aggressive tones drew very negative reactions, including annoyance, anger, self-loathing, guilt, frustration, and offended leading to resistance and non-compliance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A little more positive on the motivational tone, Kaitlyn said “If I’m not in a bad mood and it was more motivational and nice, maybe I won’t be like shut up stupid computer voice.”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Suggestions: make it more difficult to avoid or uninstall, more positive, entertaining, and/or humorous, perhaps implement metrics that are not going to instill fear and informs the user of one’s performance relative to something (a goal, other people, etc.)</a:t>
            </a:r>
          </a:p>
        </p:txBody>
      </p:sp>
      <p:pic>
        <p:nvPicPr>
          <p:cNvPr id="1967" name="Shape 1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437" y="2717850"/>
            <a:ext cx="2245225" cy="204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0.png" id="1968" name="Shape 19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75" y="1579863"/>
            <a:ext cx="2437550" cy="432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Shape 1969"/>
          <p:cNvSpPr txBox="1"/>
          <p:nvPr/>
        </p:nvSpPr>
        <p:spPr>
          <a:xfrm>
            <a:off x="5484775" y="2306175"/>
            <a:ext cx="30000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Assumptions: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Vocal or auditory cues will increase productivity by effectively reducing social media distractions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20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Description: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Play auditory prompts whenever the user is distracted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F55D4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5F6F7"/>
        </a:solidFill>
      </p:bgPr>
    </p:bg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hape 1974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How it was tested: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1107975" y="4056475"/>
            <a:ext cx="16059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Kaitlyn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6" name="Shape 1976"/>
          <p:cNvSpPr txBox="1"/>
          <p:nvPr/>
        </p:nvSpPr>
        <p:spPr>
          <a:xfrm>
            <a:off x="5379000" y="1644775"/>
            <a:ext cx="3410100" cy="41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 immediately played a pre-recorded auditory statement when working users switched to a non-work site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 then watched their reactions and feedback </a:t>
            </a:r>
          </a:p>
        </p:txBody>
      </p:sp>
      <p:pic>
        <p:nvPicPr>
          <p:cNvPr descr="IMG_8438.JPG" id="1977" name="Shape 1977"/>
          <p:cNvPicPr preferRelativeResize="0"/>
          <p:nvPr/>
        </p:nvPicPr>
        <p:blipFill rotWithShape="1">
          <a:blip r:embed="rId3">
            <a:alphaModFix/>
          </a:blip>
          <a:srcRect b="13861" l="-2000" r="1999" t="13868"/>
          <a:stretch/>
        </p:blipFill>
        <p:spPr>
          <a:xfrm>
            <a:off x="2599950" y="2762875"/>
            <a:ext cx="2696700" cy="2598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G_8439.JPG" id="1978" name="Shape 1978"/>
          <p:cNvPicPr preferRelativeResize="0"/>
          <p:nvPr/>
        </p:nvPicPr>
        <p:blipFill rotWithShape="1">
          <a:blip r:embed="rId4">
            <a:alphaModFix/>
          </a:blip>
          <a:srcRect b="31310" l="5470" r="13129" t="6318"/>
          <a:stretch/>
        </p:blipFill>
        <p:spPr>
          <a:xfrm>
            <a:off x="618825" y="1736528"/>
            <a:ext cx="2584200" cy="251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9" name="Shape 1979"/>
          <p:cNvSpPr txBox="1"/>
          <p:nvPr/>
        </p:nvSpPr>
        <p:spPr>
          <a:xfrm>
            <a:off x="3435600" y="5187100"/>
            <a:ext cx="16059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Marcus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Shape 1984"/>
          <p:cNvSpPr txBox="1"/>
          <p:nvPr>
            <p:ph idx="1" type="body"/>
          </p:nvPr>
        </p:nvSpPr>
        <p:spPr>
          <a:xfrm>
            <a:off x="4903462" y="2542650"/>
            <a:ext cx="3339600" cy="431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400"/>
              <a:buChar char="✖"/>
            </a:pPr>
            <a:r>
              <a:rPr lang="en" sz="2400">
                <a:solidFill>
                  <a:schemeClr val="dk1"/>
                </a:solidFill>
              </a:rPr>
              <a:t>Voice was too easily disabled by muting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400"/>
              <a:buChar char="✖"/>
            </a:pPr>
            <a:r>
              <a:rPr lang="en" sz="2400">
                <a:solidFill>
                  <a:schemeClr val="dk1"/>
                </a:solidFill>
              </a:rPr>
              <a:t>Stern and passive aggressive tones drew very negative reactions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5" name="Shape 1985"/>
          <p:cNvSpPr txBox="1"/>
          <p:nvPr>
            <p:ph idx="4294967295" type="body"/>
          </p:nvPr>
        </p:nvSpPr>
        <p:spPr>
          <a:xfrm>
            <a:off x="922363" y="2542650"/>
            <a:ext cx="3339600" cy="431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buSzPts val="2600"/>
              <a:buChar char="★"/>
            </a:pPr>
            <a:r>
              <a:rPr lang="en"/>
              <a:t>They were bothered/ uncomfortable when visiting social media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6" name="Shape 1986"/>
          <p:cNvSpPr txBox="1"/>
          <p:nvPr>
            <p:ph type="title"/>
          </p:nvPr>
        </p:nvSpPr>
        <p:spPr>
          <a:xfrm>
            <a:off x="548000" y="596025"/>
            <a:ext cx="3890700" cy="143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Things that worked</a:t>
            </a:r>
          </a:p>
        </p:txBody>
      </p:sp>
      <p:sp>
        <p:nvSpPr>
          <p:cNvPr id="1987" name="Shape 1987"/>
          <p:cNvSpPr txBox="1"/>
          <p:nvPr>
            <p:ph type="title"/>
          </p:nvPr>
        </p:nvSpPr>
        <p:spPr>
          <a:xfrm>
            <a:off x="4438700" y="596025"/>
            <a:ext cx="3890700" cy="143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Things that didn’t work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5A5A6"/>
        </a:solidFill>
      </p:bgPr>
    </p:bg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Shape 1992"/>
          <p:cNvSpPr txBox="1"/>
          <p:nvPr>
            <p:ph idx="4294967295" type="ctrTitle"/>
          </p:nvPr>
        </p:nvSpPr>
        <p:spPr>
          <a:xfrm>
            <a:off x="685800" y="598400"/>
            <a:ext cx="7772400" cy="119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FINAL Assumptions &amp;: </a:t>
            </a:r>
            <a:br>
              <a:rPr lang="en" sz="4800">
                <a:solidFill>
                  <a:srgbClr val="FFFFFF"/>
                </a:solidFill>
              </a:rPr>
            </a:br>
            <a:r>
              <a:rPr lang="en" sz="4800">
                <a:solidFill>
                  <a:srgbClr val="FFFFFF"/>
                </a:solidFill>
              </a:rPr>
              <a:t>Key Takeaways</a:t>
            </a:r>
          </a:p>
        </p:txBody>
      </p:sp>
      <p:sp>
        <p:nvSpPr>
          <p:cNvPr id="1993" name="Shape 1993"/>
          <p:cNvSpPr txBox="1"/>
          <p:nvPr>
            <p:ph idx="4294967295" type="subTitle"/>
          </p:nvPr>
        </p:nvSpPr>
        <p:spPr>
          <a:xfrm>
            <a:off x="987125" y="1605013"/>
            <a:ext cx="7081200" cy="4799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ts val="2000"/>
              <a:buChar char="✖"/>
            </a:pPr>
            <a:r>
              <a:rPr lang="en" sz="2000">
                <a:solidFill>
                  <a:schemeClr val="lt1"/>
                </a:solidFill>
              </a:rPr>
              <a:t>T</a:t>
            </a:r>
            <a:r>
              <a:rPr lang="en" sz="2000">
                <a:solidFill>
                  <a:schemeClr val="lt1"/>
                </a:solidFill>
              </a:rPr>
              <a:t>he assumption was </a:t>
            </a:r>
            <a:r>
              <a:rPr b="1" lang="en" sz="2000">
                <a:solidFill>
                  <a:srgbClr val="990000"/>
                </a:solidFill>
              </a:rPr>
              <a:t>INVALID</a:t>
            </a:r>
            <a:r>
              <a:rPr lang="en" sz="2000">
                <a:solidFill>
                  <a:schemeClr val="lt1"/>
                </a:solidFill>
              </a:rPr>
              <a:t>: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2000"/>
              <a:buChar char="○"/>
            </a:pPr>
            <a:r>
              <a:rPr lang="en" sz="2000">
                <a:solidFill>
                  <a:srgbClr val="FFFFFF"/>
                </a:solidFill>
              </a:rPr>
              <a:t>Auditory cues or prompts were too </a:t>
            </a:r>
            <a:r>
              <a:rPr lang="en" sz="2000">
                <a:solidFill>
                  <a:srgbClr val="434343"/>
                </a:solidFill>
              </a:rPr>
              <a:t>easily avoided/disabled</a:t>
            </a:r>
            <a:r>
              <a:rPr lang="en" sz="2000">
                <a:solidFill>
                  <a:srgbClr val="FFFFFF"/>
                </a:solidFill>
              </a:rPr>
              <a:t>.</a:t>
            </a:r>
            <a:br>
              <a:rPr lang="en" sz="2000">
                <a:solidFill>
                  <a:srgbClr val="FFFFFF"/>
                </a:solidFill>
              </a:rPr>
            </a:br>
          </a:p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ts val="2000"/>
              <a:buChar char="✖"/>
            </a:pPr>
            <a:r>
              <a:rPr lang="en" sz="2000">
                <a:solidFill>
                  <a:schemeClr val="lt1"/>
                </a:solidFill>
              </a:rPr>
              <a:t>Users </a:t>
            </a:r>
            <a:r>
              <a:rPr lang="en" sz="2000">
                <a:solidFill>
                  <a:srgbClr val="434343"/>
                </a:solidFill>
              </a:rPr>
              <a:t>disliked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lt1"/>
                </a:solidFill>
              </a:rPr>
              <a:t>the concept overall</a:t>
            </a:r>
            <a:br>
              <a:rPr lang="en" sz="2000">
                <a:solidFill>
                  <a:schemeClr val="lt1"/>
                </a:solidFill>
              </a:rPr>
            </a:br>
          </a:p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ts val="2000"/>
              <a:buChar char="✖"/>
            </a:pPr>
            <a:r>
              <a:rPr lang="en" sz="2000">
                <a:solidFill>
                  <a:schemeClr val="lt1"/>
                </a:solidFill>
              </a:rPr>
              <a:t>Users suggested: foolproof </a:t>
            </a:r>
            <a:r>
              <a:rPr b="1" lang="en" sz="2000">
                <a:solidFill>
                  <a:srgbClr val="434343"/>
                </a:solidFill>
              </a:rPr>
              <a:t>avoidance prevention</a:t>
            </a:r>
            <a:r>
              <a:rPr lang="en" sz="2000">
                <a:solidFill>
                  <a:schemeClr val="lt1"/>
                </a:solidFill>
              </a:rPr>
              <a:t>, more positive or humorous method, a </a:t>
            </a:r>
            <a:r>
              <a:rPr b="1" lang="en" sz="2000">
                <a:solidFill>
                  <a:srgbClr val="434343"/>
                </a:solidFill>
              </a:rPr>
              <a:t>reward system</a:t>
            </a:r>
            <a:r>
              <a:rPr lang="en" sz="2000">
                <a:solidFill>
                  <a:schemeClr val="lt1"/>
                </a:solidFill>
              </a:rPr>
              <a:t> through points and competition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ts val="2000"/>
              <a:buChar char="✖"/>
            </a:pPr>
            <a:r>
              <a:rPr lang="en" sz="2000">
                <a:solidFill>
                  <a:schemeClr val="lt1"/>
                </a:solidFill>
              </a:rPr>
              <a:t>New assumptions: people respond better to </a:t>
            </a:r>
            <a:r>
              <a:rPr b="1" lang="en" sz="2000">
                <a:solidFill>
                  <a:srgbClr val="434343"/>
                </a:solidFill>
              </a:rPr>
              <a:t>positive encouragement</a:t>
            </a:r>
            <a:r>
              <a:rPr lang="en" sz="2000">
                <a:solidFill>
                  <a:schemeClr val="lt1"/>
                </a:solidFill>
              </a:rPr>
              <a:t> and reward compared to punishment or chiding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 txBox="1"/>
          <p:nvPr>
            <p:ph type="title"/>
          </p:nvPr>
        </p:nvSpPr>
        <p:spPr>
          <a:xfrm>
            <a:off x="-12" y="433375"/>
            <a:ext cx="9144000" cy="933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/>
              <a:t>Prototype 3</a:t>
            </a:r>
          </a:p>
        </p:txBody>
      </p:sp>
      <p:pic>
        <p:nvPicPr>
          <p:cNvPr descr="IMG_20171012_015504587_HDR.jpg" id="1999" name="Shape 1999"/>
          <p:cNvPicPr preferRelativeResize="0"/>
          <p:nvPr/>
        </p:nvPicPr>
        <p:blipFill rotWithShape="1">
          <a:blip r:embed="rId3">
            <a:alphaModFix/>
          </a:blip>
          <a:srcRect b="18575" l="0" r="0" t="12496"/>
          <a:stretch/>
        </p:blipFill>
        <p:spPr>
          <a:xfrm>
            <a:off x="582928" y="1747675"/>
            <a:ext cx="2033524" cy="2832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12_015451875_HDR.jpg" id="2000" name="Shape 2000"/>
          <p:cNvPicPr preferRelativeResize="0"/>
          <p:nvPr/>
        </p:nvPicPr>
        <p:blipFill rotWithShape="1">
          <a:blip r:embed="rId4">
            <a:alphaModFix/>
          </a:blip>
          <a:srcRect b="19230" l="4113" r="0" t="9228"/>
          <a:stretch/>
        </p:blipFill>
        <p:spPr>
          <a:xfrm>
            <a:off x="1435676" y="2661547"/>
            <a:ext cx="1900614" cy="2847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12_015512780_HDR.jpg" id="2001" name="Shape 2001"/>
          <p:cNvPicPr preferRelativeResize="0"/>
          <p:nvPr/>
        </p:nvPicPr>
        <p:blipFill rotWithShape="1">
          <a:blip r:embed="rId5">
            <a:alphaModFix/>
          </a:blip>
          <a:srcRect b="16434" l="0" r="0" t="14043"/>
          <a:stretch/>
        </p:blipFill>
        <p:spPr>
          <a:xfrm>
            <a:off x="2294677" y="3566294"/>
            <a:ext cx="1993651" cy="2832606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Shape 2002"/>
          <p:cNvSpPr txBox="1"/>
          <p:nvPr/>
        </p:nvSpPr>
        <p:spPr>
          <a:xfrm>
            <a:off x="4678075" y="1460950"/>
            <a:ext cx="4337400" cy="4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Assumptions: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People will appreciate, and accept, self-care activity suggestions when reminded during their free time.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Description: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 mock mobile application. E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ach page handles a different interaction the user can have. Interfaces included: a home screen notification; an activity suggestion page; and an application home screen.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5F6F7"/>
        </a:soli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Shape 2007"/>
          <p:cNvSpPr txBox="1"/>
          <p:nvPr/>
        </p:nvSpPr>
        <p:spPr>
          <a:xfrm>
            <a:off x="5416675" y="2172325"/>
            <a:ext cx="3410100" cy="4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 informed the user he received a notification in the status bar suggesting an activity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user tried out the prototype, scheduling an activity. 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 then noted his reactions and feedback.</a:t>
            </a:r>
          </a:p>
        </p:txBody>
      </p:sp>
      <p:sp>
        <p:nvSpPr>
          <p:cNvPr id="2008" name="Shape 2008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How it was tested: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629000" y="5115775"/>
            <a:ext cx="14088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Antuan</a:t>
            </a:r>
          </a:p>
        </p:txBody>
      </p:sp>
      <p:pic>
        <p:nvPicPr>
          <p:cNvPr descr="IMG_20171012_145359209.jpg" id="2010" name="Shape 2010"/>
          <p:cNvPicPr preferRelativeResize="0"/>
          <p:nvPr/>
        </p:nvPicPr>
        <p:blipFill rotWithShape="1">
          <a:blip r:embed="rId3">
            <a:alphaModFix/>
          </a:blip>
          <a:srcRect b="9046" l="7313" r="0" t="3716"/>
          <a:stretch/>
        </p:blipFill>
        <p:spPr>
          <a:xfrm>
            <a:off x="2607137" y="1963950"/>
            <a:ext cx="2369400" cy="3964500"/>
          </a:xfrm>
          <a:prstGeom prst="roundRect">
            <a:avLst>
              <a:gd fmla="val 24465" name="adj"/>
            </a:avLst>
          </a:prstGeom>
          <a:noFill/>
          <a:ln>
            <a:noFill/>
          </a:ln>
        </p:spPr>
      </p:pic>
      <p:pic>
        <p:nvPicPr>
          <p:cNvPr descr="IMG_20171012_195420.jpg" id="2011" name="Shape 2011"/>
          <p:cNvPicPr preferRelativeResize="0"/>
          <p:nvPr/>
        </p:nvPicPr>
        <p:blipFill rotWithShape="1">
          <a:blip r:embed="rId4">
            <a:alphaModFix/>
          </a:blip>
          <a:srcRect b="6323" l="13072" r="10655" t="0"/>
          <a:stretch/>
        </p:blipFill>
        <p:spPr>
          <a:xfrm>
            <a:off x="367100" y="1963950"/>
            <a:ext cx="2753100" cy="2660400"/>
          </a:xfrm>
          <a:prstGeom prst="roundRect">
            <a:avLst>
              <a:gd fmla="val 2961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 txBox="1"/>
          <p:nvPr>
            <p:ph idx="4294967295" type="ctrTitle"/>
          </p:nvPr>
        </p:nvSpPr>
        <p:spPr>
          <a:xfrm>
            <a:off x="-77200" y="1943925"/>
            <a:ext cx="9144000" cy="1104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   Problem Domain:</a:t>
            </a:r>
          </a:p>
        </p:txBody>
      </p:sp>
      <p:sp>
        <p:nvSpPr>
          <p:cNvPr id="1827" name="Shape 1827"/>
          <p:cNvSpPr txBox="1"/>
          <p:nvPr>
            <p:ph idx="4294967295" type="subTitle"/>
          </p:nvPr>
        </p:nvSpPr>
        <p:spPr>
          <a:xfrm>
            <a:off x="1431150" y="2849325"/>
            <a:ext cx="6281700" cy="1606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b="1" lang="en" sz="3600"/>
              <a:t>Human 2.0: Productivity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Shape 2016"/>
          <p:cNvSpPr txBox="1"/>
          <p:nvPr>
            <p:ph idx="4294967295" type="body"/>
          </p:nvPr>
        </p:nvSpPr>
        <p:spPr>
          <a:xfrm>
            <a:off x="922363" y="2542650"/>
            <a:ext cx="3339600" cy="431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★"/>
            </a:pPr>
            <a:r>
              <a:rPr lang="en"/>
              <a:t>R</a:t>
            </a:r>
            <a:r>
              <a:rPr lang="en"/>
              <a:t>educed time and cognitive load required for scheduling well received</a:t>
            </a:r>
          </a:p>
          <a:p>
            <a:pPr indent="-393700" lvl="0" marL="457200" rtl="0">
              <a:spcBef>
                <a:spcPts val="0"/>
              </a:spcBef>
              <a:buSzPts val="2600"/>
              <a:buChar char="★"/>
            </a:pPr>
            <a:r>
              <a:rPr lang="en"/>
              <a:t>“Write your own” feature was useful to subject</a:t>
            </a:r>
          </a:p>
        </p:txBody>
      </p:sp>
      <p:sp>
        <p:nvSpPr>
          <p:cNvPr id="2017" name="Shape 2017"/>
          <p:cNvSpPr txBox="1"/>
          <p:nvPr>
            <p:ph type="title"/>
          </p:nvPr>
        </p:nvSpPr>
        <p:spPr>
          <a:xfrm>
            <a:off x="548000" y="596025"/>
            <a:ext cx="3890700" cy="143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Things that worked</a:t>
            </a:r>
          </a:p>
        </p:txBody>
      </p:sp>
      <p:sp>
        <p:nvSpPr>
          <p:cNvPr id="2018" name="Shape 2018"/>
          <p:cNvSpPr txBox="1"/>
          <p:nvPr>
            <p:ph type="title"/>
          </p:nvPr>
        </p:nvSpPr>
        <p:spPr>
          <a:xfrm>
            <a:off x="4438700" y="596025"/>
            <a:ext cx="3890700" cy="143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Things that didn’t work</a:t>
            </a:r>
          </a:p>
        </p:txBody>
      </p:sp>
      <p:sp>
        <p:nvSpPr>
          <p:cNvPr id="2019" name="Shape 2019"/>
          <p:cNvSpPr txBox="1"/>
          <p:nvPr>
            <p:ph idx="1" type="body"/>
          </p:nvPr>
        </p:nvSpPr>
        <p:spPr>
          <a:xfrm>
            <a:off x="4903462" y="2542650"/>
            <a:ext cx="3339600" cy="431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✖"/>
            </a:pPr>
            <a:r>
              <a:rPr lang="en"/>
              <a:t>The app</a:t>
            </a:r>
            <a:r>
              <a:rPr lang="en"/>
              <a:t> home screen was confusing to user</a:t>
            </a:r>
          </a:p>
          <a:p>
            <a:pPr indent="-393700" lvl="0" marL="457200" rtl="0">
              <a:spcBef>
                <a:spcPts val="0"/>
              </a:spcBef>
              <a:buSzPts val="2600"/>
              <a:buChar char="✖"/>
            </a:pPr>
            <a:r>
              <a:rPr lang="en"/>
              <a:t>Some of the suggestions were not relevant to user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5A5A6"/>
        </a:solidFill>
      </p:bgPr>
    </p:bg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/>
          <p:nvPr>
            <p:ph idx="4294967295" type="ctrTitle"/>
          </p:nvPr>
        </p:nvSpPr>
        <p:spPr>
          <a:xfrm>
            <a:off x="685800" y="598400"/>
            <a:ext cx="7772400" cy="119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FINAL Assumptions &amp;: </a:t>
            </a:r>
            <a:br>
              <a:rPr lang="en" sz="4800">
                <a:solidFill>
                  <a:srgbClr val="FFFFFF"/>
                </a:solidFill>
              </a:rPr>
            </a:br>
            <a:r>
              <a:rPr lang="en" sz="4800">
                <a:solidFill>
                  <a:srgbClr val="FFFFFF"/>
                </a:solidFill>
              </a:rPr>
              <a:t>Key Takeaways</a:t>
            </a:r>
          </a:p>
        </p:txBody>
      </p:sp>
      <p:sp>
        <p:nvSpPr>
          <p:cNvPr id="2025" name="Shape 2025"/>
          <p:cNvSpPr txBox="1"/>
          <p:nvPr>
            <p:ph idx="4294967295" type="subTitle"/>
          </p:nvPr>
        </p:nvSpPr>
        <p:spPr>
          <a:xfrm>
            <a:off x="1031400" y="1831088"/>
            <a:ext cx="7081200" cy="4799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ts val="2000"/>
              <a:buChar char="✖"/>
            </a:pPr>
            <a:r>
              <a:rPr lang="en" sz="2000">
                <a:solidFill>
                  <a:schemeClr val="lt1"/>
                </a:solidFill>
              </a:rPr>
              <a:t>The assumption was </a:t>
            </a:r>
            <a:r>
              <a:rPr b="1" lang="en" sz="2000">
                <a:solidFill>
                  <a:srgbClr val="38761D"/>
                </a:solidFill>
              </a:rPr>
              <a:t>VALID</a:t>
            </a:r>
          </a:p>
          <a:p>
            <a:pPr indent="-355600" lvl="1" marL="914400" rtl="0">
              <a:spcBef>
                <a:spcPts val="0"/>
              </a:spcBef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User commented on how he would use the prototype in his life to schedule non-work activities such as hobbies and family time</a:t>
            </a:r>
            <a:br>
              <a:rPr lang="en" sz="2000">
                <a:solidFill>
                  <a:schemeClr val="lt1"/>
                </a:solidFill>
              </a:rPr>
            </a:br>
          </a:p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ts val="2000"/>
              <a:buChar char="✖"/>
            </a:pPr>
            <a:r>
              <a:rPr lang="en" sz="2000">
                <a:solidFill>
                  <a:schemeClr val="lt1"/>
                </a:solidFill>
              </a:rPr>
              <a:t>He was </a:t>
            </a:r>
            <a:r>
              <a:rPr lang="en" sz="2000">
                <a:solidFill>
                  <a:srgbClr val="434343"/>
                </a:solidFill>
              </a:rPr>
              <a:t>confused</a:t>
            </a:r>
            <a:r>
              <a:rPr lang="en" sz="2000">
                <a:solidFill>
                  <a:schemeClr val="lt1"/>
                </a:solidFill>
              </a:rPr>
              <a:t> about why he had to schedule the activity duration when there were </a:t>
            </a:r>
            <a:r>
              <a:rPr lang="en" sz="2000">
                <a:solidFill>
                  <a:srgbClr val="FFFFFF"/>
                </a:solidFill>
              </a:rPr>
              <a:t>already</a:t>
            </a:r>
            <a:r>
              <a:rPr lang="en" sz="2000">
                <a:solidFill>
                  <a:srgbClr val="434343"/>
                </a:solidFill>
              </a:rPr>
              <a:t> timeslot suggestions</a:t>
            </a:r>
            <a:r>
              <a:rPr lang="en" sz="2000">
                <a:solidFill>
                  <a:schemeClr val="lt1"/>
                </a:solidFill>
              </a:rPr>
              <a:t> on the home screen.</a:t>
            </a:r>
          </a:p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ts val="2000"/>
              <a:buChar char="✖"/>
            </a:pPr>
            <a:r>
              <a:rPr lang="en" sz="2000">
                <a:solidFill>
                  <a:schemeClr val="lt1"/>
                </a:solidFill>
              </a:rPr>
              <a:t>User suggested: There be automatic refreshing of time slots.</a:t>
            </a:r>
          </a:p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ts val="2000"/>
              <a:buChar char="✖"/>
            </a:pPr>
            <a:r>
              <a:rPr lang="en" sz="2000">
                <a:solidFill>
                  <a:schemeClr val="lt1"/>
                </a:solidFill>
              </a:rPr>
              <a:t>New Assumptions: Users prefer an application with </a:t>
            </a:r>
            <a:r>
              <a:rPr lang="en" sz="2000">
                <a:solidFill>
                  <a:srgbClr val="434343"/>
                </a:solidFill>
              </a:rPr>
              <a:t>a shorter amount of time/clicks required</a:t>
            </a:r>
            <a:r>
              <a:rPr lang="en" sz="2000">
                <a:solidFill>
                  <a:schemeClr val="lt1"/>
                </a:solidFill>
              </a:rPr>
              <a:t> to use it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Shape 2030"/>
          <p:cNvSpPr txBox="1"/>
          <p:nvPr>
            <p:ph type="title"/>
          </p:nvPr>
        </p:nvSpPr>
        <p:spPr>
          <a:xfrm>
            <a:off x="1280550" y="988975"/>
            <a:ext cx="6582900" cy="220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 You!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Shape 1832"/>
          <p:cNvSpPr txBox="1"/>
          <p:nvPr>
            <p:ph type="ctrTitle"/>
          </p:nvPr>
        </p:nvSpPr>
        <p:spPr>
          <a:xfrm>
            <a:off x="1557900" y="2193800"/>
            <a:ext cx="6028200" cy="154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INITIAL POINT OF VIEWS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/>
          <p:nvPr>
            <p:ph idx="1" type="body"/>
          </p:nvPr>
        </p:nvSpPr>
        <p:spPr>
          <a:xfrm>
            <a:off x="1672250" y="2616125"/>
            <a:ext cx="5479200" cy="109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Initial Point </a:t>
            </a:r>
            <a:br>
              <a:rPr lang="en" sz="4800"/>
            </a:br>
            <a:r>
              <a:rPr lang="en" sz="4800"/>
              <a:t>of Views</a:t>
            </a:r>
          </a:p>
        </p:txBody>
      </p:sp>
      <p:pic>
        <p:nvPicPr>
          <p:cNvPr id="1838" name="Shape 1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50" y="204050"/>
            <a:ext cx="2024700" cy="206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G_20171001_163144598_HDR.jpg" id="1839" name="Shape 1839"/>
          <p:cNvPicPr preferRelativeResize="0"/>
          <p:nvPr/>
        </p:nvPicPr>
        <p:blipFill rotWithShape="1">
          <a:blip r:embed="rId4">
            <a:alphaModFix/>
          </a:blip>
          <a:srcRect b="17963" l="12197" r="50086" t="14299"/>
          <a:stretch/>
        </p:blipFill>
        <p:spPr>
          <a:xfrm>
            <a:off x="6515550" y="188900"/>
            <a:ext cx="2119500" cy="20955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Hajime.JPG" id="1840" name="Shape 1840"/>
          <p:cNvPicPr preferRelativeResize="0"/>
          <p:nvPr/>
        </p:nvPicPr>
        <p:blipFill rotWithShape="1">
          <a:blip r:embed="rId5">
            <a:alphaModFix/>
          </a:blip>
          <a:srcRect b="25572" l="0" r="0" t="3591"/>
          <a:stretch/>
        </p:blipFill>
        <p:spPr>
          <a:xfrm>
            <a:off x="6657325" y="3823825"/>
            <a:ext cx="2119500" cy="211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G_20171001_163144598_HDR.jpg" id="1841" name="Shape 1841"/>
          <p:cNvPicPr preferRelativeResize="0"/>
          <p:nvPr/>
        </p:nvPicPr>
        <p:blipFill rotWithShape="1">
          <a:blip r:embed="rId6">
            <a:alphaModFix/>
          </a:blip>
          <a:srcRect b="12249" l="47022" r="15260" t="21463"/>
          <a:stretch/>
        </p:blipFill>
        <p:spPr>
          <a:xfrm>
            <a:off x="528850" y="3866725"/>
            <a:ext cx="2024700" cy="20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2" name="Shape 1842"/>
          <p:cNvSpPr txBox="1"/>
          <p:nvPr/>
        </p:nvSpPr>
        <p:spPr>
          <a:xfrm>
            <a:off x="602950" y="2365650"/>
            <a:ext cx="21195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Alana - Academic Skills Coach</a:t>
            </a:r>
          </a:p>
        </p:txBody>
      </p:sp>
      <p:sp>
        <p:nvSpPr>
          <p:cNvPr id="1843" name="Shape 1843"/>
          <p:cNvSpPr txBox="1"/>
          <p:nvPr/>
        </p:nvSpPr>
        <p:spPr>
          <a:xfrm>
            <a:off x="518200" y="6114925"/>
            <a:ext cx="22890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Deborah - </a:t>
            </a: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Mother/Writer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6308400" y="2365650"/>
            <a:ext cx="2835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Martin- </a:t>
            </a: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Facebook Engineer/Former Business Owner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6713850" y="5931925"/>
            <a:ext cx="2024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Hajime - Software Engineer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Shape 1850"/>
          <p:cNvSpPr txBox="1"/>
          <p:nvPr>
            <p:ph idx="4294967295" type="ctrTitle"/>
          </p:nvPr>
        </p:nvSpPr>
        <p:spPr>
          <a:xfrm>
            <a:off x="1374138" y="2762150"/>
            <a:ext cx="6395700" cy="2522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lang="en" sz="5400">
                <a:solidFill>
                  <a:schemeClr val="lt1"/>
                </a:solidFill>
              </a:rPr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" sz="5400">
                <a:solidFill>
                  <a:schemeClr val="lt1"/>
                </a:solidFill>
              </a:rPr>
              <a:t>ADDITIONAL NEEDFINDING</a:t>
            </a:r>
          </a:p>
        </p:txBody>
      </p:sp>
      <p:sp>
        <p:nvSpPr>
          <p:cNvPr id="1851" name="Shape 1851"/>
          <p:cNvSpPr/>
          <p:nvPr/>
        </p:nvSpPr>
        <p:spPr>
          <a:xfrm>
            <a:off x="3213452" y="703602"/>
            <a:ext cx="2728142" cy="2522753"/>
          </a:xfrm>
          <a:custGeom>
            <a:pathLst>
              <a:path extrusionOk="0" h="82958" w="89712">
                <a:moveTo>
                  <a:pt x="52672" y="2049"/>
                </a:moveTo>
                <a:cubicBezTo>
                  <a:pt x="40979" y="2915"/>
                  <a:pt x="28376" y="5687"/>
                  <a:pt x="19269" y="13072"/>
                </a:cubicBezTo>
                <a:cubicBezTo>
                  <a:pt x="7809" y="22363"/>
                  <a:pt x="-450" y="41691"/>
                  <a:pt x="5574" y="55159"/>
                </a:cubicBezTo>
                <a:cubicBezTo>
                  <a:pt x="12934" y="71613"/>
                  <a:pt x="33988" y="83483"/>
                  <a:pt x="52004" y="82883"/>
                </a:cubicBezTo>
                <a:cubicBezTo>
                  <a:pt x="62654" y="82528"/>
                  <a:pt x="75554" y="78169"/>
                  <a:pt x="80730" y="68854"/>
                </a:cubicBezTo>
                <a:cubicBezTo>
                  <a:pt x="89351" y="53334"/>
                  <a:pt x="86569" y="30516"/>
                  <a:pt x="76722" y="15744"/>
                </a:cubicBezTo>
                <a:cubicBezTo>
                  <a:pt x="69002" y="4163"/>
                  <a:pt x="51060" y="-2643"/>
                  <a:pt x="37641" y="1047"/>
                </a:cubicBezTo>
                <a:cubicBezTo>
                  <a:pt x="22584" y="5187"/>
                  <a:pt x="4685" y="14957"/>
                  <a:pt x="898" y="30107"/>
                </a:cubicBezTo>
                <a:cubicBezTo>
                  <a:pt x="-3402" y="47307"/>
                  <a:pt x="8933" y="71200"/>
                  <a:pt x="25616" y="77205"/>
                </a:cubicBezTo>
                <a:cubicBezTo>
                  <a:pt x="45695" y="84432"/>
                  <a:pt x="76756" y="77025"/>
                  <a:pt x="86743" y="58165"/>
                </a:cubicBezTo>
                <a:cubicBezTo>
                  <a:pt x="93824" y="44791"/>
                  <a:pt x="86931" y="25485"/>
                  <a:pt x="77390" y="13740"/>
                </a:cubicBezTo>
                <a:cubicBezTo>
                  <a:pt x="74162" y="9767"/>
                  <a:pt x="71332" y="4292"/>
                  <a:pt x="66367" y="305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852" name="Shape 1852"/>
          <p:cNvSpPr/>
          <p:nvPr/>
        </p:nvSpPr>
        <p:spPr>
          <a:xfrm>
            <a:off x="4014780" y="1296298"/>
            <a:ext cx="1114426" cy="1337354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5F6F7"/>
        </a:solidFill>
      </p:bgPr>
    </p:bg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Shape 1857"/>
          <p:cNvSpPr txBox="1"/>
          <p:nvPr/>
        </p:nvSpPr>
        <p:spPr>
          <a:xfrm>
            <a:off x="939450" y="2973875"/>
            <a:ext cx="72651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Joanne Nguyen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latin typeface="Merriweather"/>
                <a:ea typeface="Merriweather"/>
                <a:cs typeface="Merriweather"/>
                <a:sym typeface="Merriweather"/>
              </a:rPr>
              <a:t>Stanford student studying Communication, works at BEAM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While working on homework she would be </a:t>
            </a:r>
            <a:r>
              <a:rPr lang="en" sz="20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distracted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 by YouTube, social media, and phone notifications. 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Health is important for her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 in maintaining productivity. </a:t>
            </a:r>
          </a:p>
          <a:p>
            <a:pPr indent="-355600" lvl="0" marL="457200" rtl="0">
              <a:spcBef>
                <a:spcPts val="0"/>
              </a:spcBef>
              <a:buSzPts val="2000"/>
              <a:buFont typeface="Merriweather"/>
              <a:buChar char="●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She uses a physical planner and Google Calendar to keep track of tasks.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Observed/interviewed her in Crothers computer cluster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DSC_4453.jpg" id="1858" name="Shape 1858"/>
          <p:cNvPicPr preferRelativeResize="0"/>
          <p:nvPr/>
        </p:nvPicPr>
        <p:blipFill rotWithShape="1">
          <a:blip r:embed="rId3">
            <a:alphaModFix/>
          </a:blip>
          <a:srcRect b="41860" l="0" r="12739" t="1078"/>
          <a:stretch/>
        </p:blipFill>
        <p:spPr>
          <a:xfrm>
            <a:off x="3282925" y="221875"/>
            <a:ext cx="2370900" cy="2330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5F6F7"/>
        </a:solid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/>
          <p:nvPr/>
        </p:nvSpPr>
        <p:spPr>
          <a:xfrm>
            <a:off x="1003950" y="2985550"/>
            <a:ext cx="71361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Wayne West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latin typeface="Merriweather"/>
                <a:ea typeface="Merriweather"/>
                <a:cs typeface="Merriweather"/>
                <a:sym typeface="Merriweather"/>
              </a:rPr>
              <a:t>Marketing Manager at an Educational Technology Startup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Wayne is </a:t>
            </a:r>
            <a:r>
              <a:rPr lang="en" sz="20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very focused</a:t>
            </a: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, and uses a to-do list + a timer to stay on track. 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Social media is no longer a distraction for him</a:t>
            </a:r>
          </a:p>
          <a:p>
            <a:pPr indent="-355600" lvl="0" marL="457200" rtl="0">
              <a:spcBef>
                <a:spcPts val="0"/>
              </a:spcBef>
              <a:buSzPts val="2000"/>
              <a:buFont typeface="Merriweather"/>
              <a:buChar char="●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He frequently loses himself on </a:t>
            </a:r>
            <a:r>
              <a:rPr lang="en" sz="2000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Facebook as a coping mechanism for stress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Met for coffee at a Starbucks in San Jose</a:t>
            </a:r>
          </a:p>
        </p:txBody>
      </p:sp>
      <p:pic>
        <p:nvPicPr>
          <p:cNvPr descr="Wayne Pic.jpg" id="1864" name="Shape 18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550" y="325500"/>
            <a:ext cx="2370900" cy="2330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hape 1869"/>
          <p:cNvSpPr txBox="1"/>
          <p:nvPr>
            <p:ph idx="4294967295" type="ctrTitle"/>
          </p:nvPr>
        </p:nvSpPr>
        <p:spPr>
          <a:xfrm>
            <a:off x="1430663" y="3460550"/>
            <a:ext cx="6395700" cy="1236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lang="en" sz="5400">
                <a:solidFill>
                  <a:schemeClr val="lt1"/>
                </a:solidFill>
              </a:rPr>
              <a:t>3</a:t>
            </a:r>
            <a:r>
              <a:rPr b="0" lang="en" sz="5400">
                <a:solidFill>
                  <a:schemeClr val="lt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b="0" lang="en" sz="5400">
                <a:solidFill>
                  <a:schemeClr val="lt1"/>
                </a:solidFill>
              </a:rPr>
              <a:t>REVISED POINT OF VIEWS</a:t>
            </a:r>
          </a:p>
          <a:p>
            <a:pPr lvl="0">
              <a:spcBef>
                <a:spcPts val="0"/>
              </a:spcBef>
              <a:buNone/>
            </a:pPr>
            <a:r>
              <a:rPr b="0" lang="en" sz="5400">
                <a:solidFill>
                  <a:schemeClr val="lt1"/>
                </a:solidFill>
              </a:rPr>
              <a:t>+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" sz="5400">
                <a:solidFill>
                  <a:schemeClr val="lt1"/>
                </a:solidFill>
              </a:rPr>
              <a:t>HOW MIGHT WE...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